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30"/>
  </p:notesMasterIdLst>
  <p:sldIdLst>
    <p:sldId id="256" r:id="rId2"/>
    <p:sldId id="257" r:id="rId3"/>
    <p:sldId id="279" r:id="rId4"/>
    <p:sldId id="258" r:id="rId5"/>
    <p:sldId id="267" r:id="rId6"/>
    <p:sldId id="268" r:id="rId7"/>
    <p:sldId id="260" r:id="rId8"/>
    <p:sldId id="270" r:id="rId9"/>
    <p:sldId id="273" r:id="rId10"/>
    <p:sldId id="261" r:id="rId11"/>
    <p:sldId id="262" r:id="rId12"/>
    <p:sldId id="266" r:id="rId13"/>
    <p:sldId id="292" r:id="rId14"/>
    <p:sldId id="272" r:id="rId15"/>
    <p:sldId id="275" r:id="rId16"/>
    <p:sldId id="276" r:id="rId17"/>
    <p:sldId id="277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98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C6C131E-5227-462B-AAB3-8A820E7116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1C88CB-6DC9-4256-9F0D-EE8E52457DE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CA3A7EC-E474-4B58-97A9-2D366DA1AF9B}" type="datetimeFigureOut">
              <a:rPr lang="en-US"/>
              <a:pPr>
                <a:defRPr/>
              </a:pPr>
              <a:t>1/27/2021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0C3AC91-15DD-41DE-97FB-90DDA70E9D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3B5B8BB-8F3A-463D-B485-9DA2BAF92B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F190DE-B4AF-4568-A4CA-5DB20E71D00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755112-132E-4C00-A74F-E22C7DA004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D2B97D2-A3F7-4047-8ACB-9CA568F9C9D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F80C373-D05B-4F5E-8970-32C913E1A2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C2725ED-097B-40BC-B0B6-4BA53AF8BE3A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2B5BB801-E498-4795-9010-2B89FF40EBE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4C142C28-A9FD-4190-8976-B994A6085B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CFECF20C-4A1F-44E1-A51F-ACA1E18C6B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AEEA07B-0AF2-4F8B-95FA-8D5A806BF385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50B97C61-5DB6-4D6C-AC3D-008500C36E5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343BF4E2-28DD-4142-8A13-EE4444EDC7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5CBEDF7F-BC05-4EB0-9247-79132DDBB3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4D928B5-7F00-421C-AB89-C199A195DBB5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9F735F64-792B-43F3-9D3F-245C25E8CA1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51E09021-74CB-40FA-9F11-6EDD1E14FA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F5713749-C48E-46D6-94C5-C20E2A7C7A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A53117D-C02F-493F-9365-AFEAF480008E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E0C441B5-8BD8-4E5B-B37C-9DCFD8F9627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29E56E46-34F8-4C71-883A-42D7330EC4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F8133519-823D-4DE1-ADB8-E14618B4E0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EE5CCFF-3EC2-4006-8A9F-480DCAC07A4A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188709D7-9F03-47BC-9DD8-6ACFBB9A56D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E75C19D5-BC93-4825-BE8D-D66A128656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605F19AA-D321-448A-8132-48C8B971F0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14409C6-4EEF-44CA-970C-C4D5E806B831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306C9B8B-8C30-4DD7-8398-CBB90DD75CC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08B966E9-8BCC-4E6C-BAD0-EDB6DD7B8D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DD1DA19C-E4C2-44E2-94D0-8AC3189225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23EDA73-E58C-4B5D-A319-0E1497F4EF0B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99C6A000-157B-4C3A-89DF-AB0CEA6BE2C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219EC0C9-EFCD-48EE-A3FB-78781EDB9B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44E91B89-323B-48B6-8EAF-EE3F7A6BD4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2AE0689E-11BC-4F0E-A5FB-00B5BC6D5C7D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521C1FF1-CF02-4319-B183-3EB778C245E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6A35FEE3-5B8A-44B0-B743-D6AC9BDF60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99CA6AE2-4D50-4F5C-9C02-3DE191559D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A70B901-2F10-4363-A813-9D572B6A6C94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D1B42298-A27D-44EE-B066-4B9EE581435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D233450A-01DD-4880-8FB4-C1C203BE6E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196E1E3B-5A62-4B87-81AE-EA1E1F3676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CCE0A87-6EF3-4E0C-94D0-56DC8AB33CEA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4995499A-A87A-4F3A-95DB-9557A3F4019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8A722B5B-8D9B-4F45-B809-C90558B776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52D42648-F8B8-4097-8EDB-EC25EFC63B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7C2FDAC6-F6BB-4BB7-AE54-D874A88FA169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F7573210-0187-4946-BFA6-F353284F0D2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2A8F7380-A473-413F-B284-19F5CF3467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674FCC8-44BF-4D7D-8AC0-B4F82E3176CE}"/>
              </a:ext>
            </a:extLst>
          </p:cNvPr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74DA7E-A863-4EFC-AEB7-40F106FACBA9}"/>
              </a:ext>
            </a:extLst>
          </p:cNvPr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2A1B29-1448-4640-91A6-48E04F3DD4B3}"/>
              </a:ext>
            </a:extLst>
          </p:cNvPr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2A393D-EA45-4269-A0B8-E5F4610D6CB4}"/>
              </a:ext>
            </a:extLst>
          </p:cNvPr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1CAFEB90-C3D2-466C-ADF6-7F6929FA6895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10">
            <a:extLst>
              <a:ext uri="{FF2B5EF4-FFF2-40B4-BE49-F238E27FC236}">
                <a16:creationId xmlns:a16="http://schemas.microsoft.com/office/drawing/2014/main" id="{350B9C92-1A22-4CA9-955F-333F9EC1F91E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BB469632-043C-47F9-B186-F4317FE782D5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Straight Connector 12">
            <a:extLst>
              <a:ext uri="{FF2B5EF4-FFF2-40B4-BE49-F238E27FC236}">
                <a16:creationId xmlns:a16="http://schemas.microsoft.com/office/drawing/2014/main" id="{985CE49A-FA2E-482B-B271-D9E9EAB04AB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Straight Connector 13">
            <a:extLst>
              <a:ext uri="{FF2B5EF4-FFF2-40B4-BE49-F238E27FC236}">
                <a16:creationId xmlns:a16="http://schemas.microsoft.com/office/drawing/2014/main" id="{1D283B90-C679-4EB7-B9F5-8B688F4491BD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traight Connector 14">
            <a:extLst>
              <a:ext uri="{FF2B5EF4-FFF2-40B4-BE49-F238E27FC236}">
                <a16:creationId xmlns:a16="http://schemas.microsoft.com/office/drawing/2014/main" id="{57FACC9E-900E-4D25-A973-4F30871CB3D9}"/>
              </a:ext>
            </a:extLst>
          </p:cNvPr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6CDEB0-E190-4B4A-9717-6556B4D4D2F3}"/>
              </a:ext>
            </a:extLst>
          </p:cNvPr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1A62710-CF0F-4129-9436-3E53D49E5A3A}"/>
              </a:ext>
            </a:extLst>
          </p:cNvPr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18193A6-5D88-4B5F-834C-39DD560827BF}"/>
              </a:ext>
            </a:extLst>
          </p:cNvPr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5A82C14-95F9-467A-8A0B-AAC138971261}"/>
              </a:ext>
            </a:extLst>
          </p:cNvPr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64D3286-ECFC-4E00-9446-A3FEE5AC4AB0}"/>
              </a:ext>
            </a:extLst>
          </p:cNvPr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47B5E43-5D90-408D-B064-08030D43FE4A}"/>
              </a:ext>
            </a:extLst>
          </p:cNvPr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Date Placeholder 27">
            <a:extLst>
              <a:ext uri="{FF2B5EF4-FFF2-40B4-BE49-F238E27FC236}">
                <a16:creationId xmlns:a16="http://schemas.microsoft.com/office/drawing/2014/main" id="{0940DF7B-A535-40BF-9362-9A2BAA836BA9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Footer Placeholder 16">
            <a:extLst>
              <a:ext uri="{FF2B5EF4-FFF2-40B4-BE49-F238E27FC236}">
                <a16:creationId xmlns:a16="http://schemas.microsoft.com/office/drawing/2014/main" id="{B5E82764-0C7A-42A1-8574-FE94F9EBA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>
            <a:extLst>
              <a:ext uri="{FF2B5EF4-FFF2-40B4-BE49-F238E27FC236}">
                <a16:creationId xmlns:a16="http://schemas.microsoft.com/office/drawing/2014/main" id="{C0D34E95-A7F6-47E5-81BD-108C8CBEC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A05CD224-6B4B-4751-9C04-7AD0E53C8E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65288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699A02E3-77C5-4A33-BB89-C33ADC888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520B5696-03C9-4D6E-9E04-CA88BE323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44A8DF77-D8ED-4B7F-AADD-F426802F3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71C0BD-E2AA-49A2-84BF-4AC16271DE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3361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5E51B9BE-6EA8-4CCB-988E-137ED589C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624307A0-5296-4F7E-98EA-A4C0EA5B7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D5238261-3019-4FC6-9CDE-A9A943A7B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5FAF97-81AC-4F3A-82F0-F726B0653B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2120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70BD209C-A71C-46BD-8DA9-8F577A770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55A8E5A5-C4F8-47C1-888B-71C0F73044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3181520-BA4D-4F25-9A14-927C52C1E68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C2535531-9D78-4345-9A64-596A9B8A97D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106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307792F-3225-403F-B1C1-E72242DF63FC}"/>
              </a:ext>
            </a:extLst>
          </p:cNvPr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4FB082-D767-4BF7-99B7-04D12D77A8BB}"/>
              </a:ext>
            </a:extLst>
          </p:cNvPr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9F34DE-685E-4532-8DB7-263A84E6A404}"/>
              </a:ext>
            </a:extLst>
          </p:cNvPr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E6F0ED-1AD4-4D0E-957B-CEF559C52A30}"/>
              </a:ext>
            </a:extLst>
          </p:cNvPr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Straight Connector 7">
            <a:extLst>
              <a:ext uri="{FF2B5EF4-FFF2-40B4-BE49-F238E27FC236}">
                <a16:creationId xmlns:a16="http://schemas.microsoft.com/office/drawing/2014/main" id="{0FD04DD0-9386-488B-B3F0-DDBA2577D16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traight Connector 8">
            <a:extLst>
              <a:ext uri="{FF2B5EF4-FFF2-40B4-BE49-F238E27FC236}">
                <a16:creationId xmlns:a16="http://schemas.microsoft.com/office/drawing/2014/main" id="{C69CC7A6-2BD3-48BB-A37C-009DE74964CF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30F370D4-57CB-4F43-8C27-14EE2D0F2603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10">
            <a:extLst>
              <a:ext uri="{FF2B5EF4-FFF2-40B4-BE49-F238E27FC236}">
                <a16:creationId xmlns:a16="http://schemas.microsoft.com/office/drawing/2014/main" id="{B0B18521-4B4B-46F2-BF56-F66365B8C37E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39C82629-A3E8-41E9-863F-5357A2E8764C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F238DA-A499-4E6A-BDD8-56EF2F215E51}"/>
              </a:ext>
            </a:extLst>
          </p:cNvPr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1F54D4A-40EE-44CF-9D18-BFFA1CE3B793}"/>
              </a:ext>
            </a:extLst>
          </p:cNvPr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D53A993-07FE-4567-9B7D-555938797672}"/>
              </a:ext>
            </a:extLst>
          </p:cNvPr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4B16D13-5F80-490B-98DD-F58CEF837F72}"/>
              </a:ext>
            </a:extLst>
          </p:cNvPr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B428AD1-8BB7-4844-B4FF-5068FFD49B31}"/>
              </a:ext>
            </a:extLst>
          </p:cNvPr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7099AE5-117B-47C7-883F-DDA4EFE90474}"/>
              </a:ext>
            </a:extLst>
          </p:cNvPr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9" name="Straight Connector 18">
            <a:extLst>
              <a:ext uri="{FF2B5EF4-FFF2-40B4-BE49-F238E27FC236}">
                <a16:creationId xmlns:a16="http://schemas.microsoft.com/office/drawing/2014/main" id="{0D6EA9F4-7A51-460B-B67B-30F396DC3D10}"/>
              </a:ext>
            </a:extLst>
          </p:cNvPr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6D94090D-A9AF-416A-B259-284DE732238F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D6A96BC5-85C1-439A-9319-3164E34B4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E3C7CF36-011D-40A2-9780-53268230D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7EFA19C4-EC0A-424C-8C91-AB110CF63C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09930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1F4929BC-7198-4DDF-804B-62C4C83A7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D903AED5-4657-405B-860A-4C30BECBF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0FA7317A-E56A-4BD8-9F72-AEF3394B3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D18711-B942-4B04-B2D9-C980DC8585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059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13">
            <a:extLst>
              <a:ext uri="{FF2B5EF4-FFF2-40B4-BE49-F238E27FC236}">
                <a16:creationId xmlns:a16="http://schemas.microsoft.com/office/drawing/2014/main" id="{A2F627BE-197F-4290-8AE2-E9BA90712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728C65B-3E8F-4265-88B2-2C362B431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>
            <a:extLst>
              <a:ext uri="{FF2B5EF4-FFF2-40B4-BE49-F238E27FC236}">
                <a16:creationId xmlns:a16="http://schemas.microsoft.com/office/drawing/2014/main" id="{584F188A-E351-4BDA-B673-AD0B1FC7F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05AD5-FCD3-4627-9E54-B1C268D8A3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9891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5">
            <a:extLst>
              <a:ext uri="{FF2B5EF4-FFF2-40B4-BE49-F238E27FC236}">
                <a16:creationId xmlns:a16="http://schemas.microsoft.com/office/drawing/2014/main" id="{ADAD8F19-03BB-484F-9CAB-E7BC10D98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7677DA84-56CB-4A16-9CAB-6589B470E7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9D765F6-9DE7-49EC-8EDA-01003F63705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BAD80CED-6F85-4635-8878-5AEE27216CE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83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F43BEE60-9547-4411-82BE-C7025F67C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0DA4A5-4E14-49BF-993D-A693BC85F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8E9B446F-8A2E-49FB-9C6A-38F053052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20974D-0B63-45FE-A0AB-F8A1469968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9182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>
            <a:extLst>
              <a:ext uri="{FF2B5EF4-FFF2-40B4-BE49-F238E27FC236}">
                <a16:creationId xmlns:a16="http://schemas.microsoft.com/office/drawing/2014/main" id="{085963BC-A583-4CD1-BD17-171CE2D061B7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traight Connector 5">
            <a:extLst>
              <a:ext uri="{FF2B5EF4-FFF2-40B4-BE49-F238E27FC236}">
                <a16:creationId xmlns:a16="http://schemas.microsoft.com/office/drawing/2014/main" id="{F639FC3F-B666-4579-91F1-DA26E10A6007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traight Connector 17">
            <a:extLst>
              <a:ext uri="{FF2B5EF4-FFF2-40B4-BE49-F238E27FC236}">
                <a16:creationId xmlns:a16="http://schemas.microsoft.com/office/drawing/2014/main" id="{2B89914C-30E7-41D0-95ED-CAC95A718686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Straight Connector 18">
            <a:extLst>
              <a:ext uri="{FF2B5EF4-FFF2-40B4-BE49-F238E27FC236}">
                <a16:creationId xmlns:a16="http://schemas.microsoft.com/office/drawing/2014/main" id="{541666F4-B204-48EC-9227-8B74378D0EFC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04450A-84F0-4717-89E4-EF2688AA7F4E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Straight Connector 20">
            <a:extLst>
              <a:ext uri="{FF2B5EF4-FFF2-40B4-BE49-F238E27FC236}">
                <a16:creationId xmlns:a16="http://schemas.microsoft.com/office/drawing/2014/main" id="{B22B0305-0945-42BE-A329-C2CACF1E9C0A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7AF029E-3521-4FF7-B208-4D27B63D89CE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20">
            <a:extLst>
              <a:ext uri="{FF2B5EF4-FFF2-40B4-BE49-F238E27FC236}">
                <a16:creationId xmlns:a16="http://schemas.microsoft.com/office/drawing/2014/main" id="{E04BECFF-D6CA-466A-8347-F44FA48CB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1">
            <a:extLst>
              <a:ext uri="{FF2B5EF4-FFF2-40B4-BE49-F238E27FC236}">
                <a16:creationId xmlns:a16="http://schemas.microsoft.com/office/drawing/2014/main" id="{A5887C25-18A2-4815-A94E-792102EC1D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D096420-502D-4E47-A10B-4040A71B143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4" name="Footer Placeholder 22">
            <a:extLst>
              <a:ext uri="{FF2B5EF4-FFF2-40B4-BE49-F238E27FC236}">
                <a16:creationId xmlns:a16="http://schemas.microsoft.com/office/drawing/2014/main" id="{AC0257B8-7A44-4B6F-BCF8-CFA1EAF034D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828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>
            <a:extLst>
              <a:ext uri="{FF2B5EF4-FFF2-40B4-BE49-F238E27FC236}">
                <a16:creationId xmlns:a16="http://schemas.microsoft.com/office/drawing/2014/main" id="{0749805C-F458-41BE-8F43-9F91C693A052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8D01D61-E7F0-41A1-AC06-74D0E47F99AD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Straight Connector 17">
            <a:extLst>
              <a:ext uri="{FF2B5EF4-FFF2-40B4-BE49-F238E27FC236}">
                <a16:creationId xmlns:a16="http://schemas.microsoft.com/office/drawing/2014/main" id="{36049807-2FC0-4900-8B6F-DC0A01CAAA14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DE7BE2-6124-4785-882F-615181BD1DE5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Straight Connector 19">
            <a:extLst>
              <a:ext uri="{FF2B5EF4-FFF2-40B4-BE49-F238E27FC236}">
                <a16:creationId xmlns:a16="http://schemas.microsoft.com/office/drawing/2014/main" id="{030F63AC-1D5C-4DFD-8C57-350543756B4F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940292B9-4F6B-419D-863A-484D92DAB5BC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Straight Connector 23">
            <a:extLst>
              <a:ext uri="{FF2B5EF4-FFF2-40B4-BE49-F238E27FC236}">
                <a16:creationId xmlns:a16="http://schemas.microsoft.com/office/drawing/2014/main" id="{DB579C46-8E66-419F-9C88-70142366C47D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6">
            <a:extLst>
              <a:ext uri="{FF2B5EF4-FFF2-40B4-BE49-F238E27FC236}">
                <a16:creationId xmlns:a16="http://schemas.microsoft.com/office/drawing/2014/main" id="{D9A0ADED-C163-4C9E-80DC-C96772260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17">
            <a:extLst>
              <a:ext uri="{FF2B5EF4-FFF2-40B4-BE49-F238E27FC236}">
                <a16:creationId xmlns:a16="http://schemas.microsoft.com/office/drawing/2014/main" id="{69EF5D1B-6325-4212-A590-670C7158E1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CC7099-B274-4A9F-9BFE-0F729A3D713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4" name="Footer Placeholder 20">
            <a:extLst>
              <a:ext uri="{FF2B5EF4-FFF2-40B4-BE49-F238E27FC236}">
                <a16:creationId xmlns:a16="http://schemas.microsoft.com/office/drawing/2014/main" id="{4DFFA4A7-EB23-47A7-92FA-9026319102E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992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>
            <a:extLst>
              <a:ext uri="{FF2B5EF4-FFF2-40B4-BE49-F238E27FC236}">
                <a16:creationId xmlns:a16="http://schemas.microsoft.com/office/drawing/2014/main" id="{969396A9-B96B-4436-A6BE-67B5B2F5B008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2" name="Title Placeholder 21">
            <a:extLst>
              <a:ext uri="{FF2B5EF4-FFF2-40B4-BE49-F238E27FC236}">
                <a16:creationId xmlns:a16="http://schemas.microsoft.com/office/drawing/2014/main" id="{ACFF29F5-A295-4C4E-9D75-CB32416AB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8" name="Text Placeholder 12">
            <a:extLst>
              <a:ext uri="{FF2B5EF4-FFF2-40B4-BE49-F238E27FC236}">
                <a16:creationId xmlns:a16="http://schemas.microsoft.com/office/drawing/2014/main" id="{795E4F08-8C06-49ED-A607-80A870EA6D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862FEAD7-78BF-4218-B56C-C1E3F3D1DB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79A7B8-A1FE-4ACF-8B9F-D1FBBF84F1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E9619F59-10A2-48A8-872A-493965B4267F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2" name="Straight Connector 8">
            <a:extLst>
              <a:ext uri="{FF2B5EF4-FFF2-40B4-BE49-F238E27FC236}">
                <a16:creationId xmlns:a16="http://schemas.microsoft.com/office/drawing/2014/main" id="{5ECF3620-73E9-4746-A171-D1199B825664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33BD5-91FD-4221-9726-B5AECC74C549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34" name="Straight Connector 10">
            <a:extLst>
              <a:ext uri="{FF2B5EF4-FFF2-40B4-BE49-F238E27FC236}">
                <a16:creationId xmlns:a16="http://schemas.microsoft.com/office/drawing/2014/main" id="{5875E3A3-1F4B-4C47-A98D-BEF2AA854FC0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0C155AF-2A20-43F7-B8F5-E75FAC875767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D0B9302-9298-4271-A022-55E0B55E12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>
                <a:solidFill>
                  <a:srgbClr val="FFFFFF"/>
                </a:solidFill>
              </a:defRPr>
            </a:lvl1pPr>
          </a:lstStyle>
          <a:p>
            <a:fld id="{6D0B0676-69E3-4C45-B2CB-7C567352676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1" r:id="rId4"/>
    <p:sldLayoutId id="2147483762" r:id="rId5"/>
    <p:sldLayoutId id="2147483769" r:id="rId6"/>
    <p:sldLayoutId id="2147483763" r:id="rId7"/>
    <p:sldLayoutId id="2147483770" r:id="rId8"/>
    <p:sldLayoutId id="2147483771" r:id="rId9"/>
    <p:sldLayoutId id="2147483764" r:id="rId10"/>
    <p:sldLayoutId id="214748376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268EA8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ADCEDC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EAABAC"/>
        </a:buClr>
        <a:buSzPct val="68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DB268335-461A-45FE-90DB-A25F4D701E3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0" y="3124200"/>
            <a:ext cx="6172200" cy="18938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Columbian Exchange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844D12E2-3863-452B-848F-61041529A0C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0994E6A1-A937-4654-9259-85EF02429E4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Disease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D672E361-4B9E-4C55-A12F-2BC49BDD77F6}"/>
              </a:ext>
            </a:extLst>
          </p:cNvPr>
          <p:cNvSpPr>
            <a:spLocks noGrp="1" noRot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►"/>
            </a:pPr>
            <a:r>
              <a:rPr lang="en-US" altLang="en-US"/>
              <a:t>Smallpox, measles, diphtheria, whooping cough, chicken pox, bubonic plague, scarlet fever, and influenza.</a:t>
            </a:r>
          </a:p>
          <a:p>
            <a:pPr lvl="1" eaLnBrk="1" hangingPunct="1">
              <a:buFont typeface="Arial" panose="020B0604020202020204" pitchFamily="34" charset="0"/>
              <a:buChar char="►"/>
            </a:pPr>
            <a:r>
              <a:rPr lang="en-US" altLang="en-US" sz="2500"/>
              <a:t>communicable by air and touch.</a:t>
            </a:r>
          </a:p>
        </p:txBody>
      </p:sp>
      <p:pic>
        <p:nvPicPr>
          <p:cNvPr id="20484" name="Picture 5" descr="http://www.southstaffordshirepct.nhs.uk/images/yourHealth/vacs/whoopingCough.jpg">
            <a:extLst>
              <a:ext uri="{FF2B5EF4-FFF2-40B4-BE49-F238E27FC236}">
                <a16:creationId xmlns:a16="http://schemas.microsoft.com/office/drawing/2014/main" id="{BD37D035-20D8-4BAC-A6A8-EDF14457E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814763"/>
            <a:ext cx="1828800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7" descr="http://webbofscience.files.wordpress.com/2010/01/701px-influenza_virus_particle_color.jpg">
            <a:extLst>
              <a:ext uri="{FF2B5EF4-FFF2-40B4-BE49-F238E27FC236}">
                <a16:creationId xmlns:a16="http://schemas.microsoft.com/office/drawing/2014/main" id="{2B9D1665-F964-48BD-AA82-0BD828C5E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7938"/>
            <a:ext cx="23622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718D29C8-04C8-46A0-86FD-4CF984693D7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European Beliefs regarding Disease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6937CE5C-1FBF-4DB7-9635-A04DDFB3B048}"/>
              </a:ext>
            </a:extLst>
          </p:cNvPr>
          <p:cNvSpPr>
            <a:spLocks noGrp="1" noRot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►"/>
            </a:pPr>
            <a:r>
              <a:rPr lang="en-US" altLang="en-US"/>
              <a:t>Illness in Europe was considered to be the consequence for sinning. 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►"/>
            </a:pPr>
            <a:r>
              <a:rPr lang="en-US" altLang="en-US"/>
              <a:t>Native Americans were seen as “heathen” or non-Christian.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/>
              <a:t>regarded as sinners and subjected to illness as a punishment.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9FA316D1-B65C-40FC-BE44-4F06975FE2E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Why were Europeans Immune?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B4F2ECB9-11CD-4076-B487-A7B834C2E04B}"/>
              </a:ext>
            </a:extLst>
          </p:cNvPr>
          <p:cNvSpPr>
            <a:spLocks noGrp="1" noRot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►"/>
            </a:pPr>
            <a:r>
              <a:rPr lang="en-US" altLang="en-US" sz="2800"/>
              <a:t>original environment, immunity</a:t>
            </a:r>
          </a:p>
          <a:p>
            <a:pPr eaLnBrk="1" hangingPunct="1">
              <a:buFont typeface="Arial" panose="020B0604020202020204" pitchFamily="34" charset="0"/>
              <a:buChar char="►"/>
            </a:pPr>
            <a:r>
              <a:rPr lang="en-US" altLang="en-US" sz="2800"/>
              <a:t>Europeans did bring home some American diseases such as syphilis.</a:t>
            </a:r>
          </a:p>
        </p:txBody>
      </p:sp>
      <p:pic>
        <p:nvPicPr>
          <p:cNvPr id="22532" name="Picture 5" descr="http://cornellcollege.edu/biology/insects2003/erinmorgan/images/mosquito.jpg">
            <a:extLst>
              <a:ext uri="{FF2B5EF4-FFF2-40B4-BE49-F238E27FC236}">
                <a16:creationId xmlns:a16="http://schemas.microsoft.com/office/drawing/2014/main" id="{4CAB4D9D-AA21-4AE9-86CA-1D8F8CEEE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790950"/>
            <a:ext cx="2590800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F79CECB-ED84-4F9E-9F7C-BEC5CA572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4225"/>
          </a:xfrm>
        </p:spPr>
        <p:txBody>
          <a:bodyPr/>
          <a:lstStyle/>
          <a:p>
            <a:pPr>
              <a:defRPr/>
            </a:pPr>
            <a:r>
              <a:rPr lang="en-US" dirty="0"/>
              <a:t>Colonization</a:t>
            </a:r>
          </a:p>
        </p:txBody>
      </p:sp>
      <p:sp>
        <p:nvSpPr>
          <p:cNvPr id="23555" name="Text Placeholder 3">
            <a:extLst>
              <a:ext uri="{FF2B5EF4-FFF2-40B4-BE49-F238E27FC236}">
                <a16:creationId xmlns:a16="http://schemas.microsoft.com/office/drawing/2014/main" id="{E20BE288-AA60-4E83-AEB4-12A66385A2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86E54E2F-CB5C-4C1E-A4C8-EAA9423E68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The Effects of the Europeans on the Americas</a:t>
            </a:r>
          </a:p>
        </p:txBody>
      </p:sp>
      <p:sp>
        <p:nvSpPr>
          <p:cNvPr id="24579" name="Content Placeholder 1">
            <a:extLst>
              <a:ext uri="{FF2B5EF4-FFF2-40B4-BE49-F238E27FC236}">
                <a16:creationId xmlns:a16="http://schemas.microsoft.com/office/drawing/2014/main" id="{932BBD52-D191-4C37-9EEA-807774CAE1F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4580" name="Picture 9" descr="history-of-south-america0">
            <a:extLst>
              <a:ext uri="{FF2B5EF4-FFF2-40B4-BE49-F238E27FC236}">
                <a16:creationId xmlns:a16="http://schemas.microsoft.com/office/drawing/2014/main" id="{D593827A-D3B9-4262-A768-6F7DAC5A9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76400"/>
            <a:ext cx="3470275" cy="446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B4089487-AF25-4CCA-8215-1844BE010C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Spanish Colonies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46691DEB-0F5A-4D65-AE0E-A77EB842F05B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 fontScale="85000" lnSpcReduction="10000"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en-US" sz="2800"/>
              <a:t>With the Aztec and the Inca defeated, the Spanish began to set up colonies in the Americas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en-US" sz="2800"/>
              <a:t>They created a new hierarchy: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"/>
              <a:defRPr/>
            </a:pPr>
            <a:endParaRPr lang="en-US" sz="2800"/>
          </a:p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200"/>
              <a:t>			           </a:t>
            </a:r>
            <a:r>
              <a:rPr lang="en-US" sz="1800" b="1"/>
              <a:t>The Spanish</a:t>
            </a:r>
            <a:r>
              <a:rPr lang="en-US" sz="1800"/>
              <a:t> (Peninsulares): had the top jobs)                                             </a:t>
            </a:r>
          </a:p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800"/>
              <a:t>		  			 </a:t>
            </a:r>
          </a:p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800"/>
              <a:t>					</a:t>
            </a:r>
            <a:r>
              <a:rPr lang="en-US" sz="1800" b="1"/>
              <a:t>Creoles</a:t>
            </a:r>
            <a:r>
              <a:rPr lang="en-US" sz="1800"/>
              <a:t>: Europeans born in the Americas</a:t>
            </a:r>
          </a:p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sz="1800"/>
          </a:p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800"/>
              <a:t>		     			</a:t>
            </a:r>
            <a:r>
              <a:rPr lang="en-US" sz="1800" b="1"/>
              <a:t>Mestizos and Mulattos</a:t>
            </a:r>
            <a:r>
              <a:rPr lang="en-US" sz="1800"/>
              <a:t>: Those of mixed 				heritage-Spanish and Native or Spanish and 				African</a:t>
            </a:r>
          </a:p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800"/>
              <a:t>		            			</a:t>
            </a:r>
          </a:p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800"/>
              <a:t>					</a:t>
            </a:r>
          </a:p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800"/>
              <a:t>					</a:t>
            </a:r>
            <a:r>
              <a:rPr lang="en-US" sz="1800" b="1"/>
              <a:t>Natives and Africans    			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180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en-US" sz="2800"/>
              <a:t>Any remaining natives were controlled by the encomienda system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"/>
              <a:defRPr/>
            </a:pPr>
            <a:endParaRPr lang="en-US" sz="2800"/>
          </a:p>
        </p:txBody>
      </p:sp>
      <p:sp>
        <p:nvSpPr>
          <p:cNvPr id="26628" name="AutoShape 4">
            <a:extLst>
              <a:ext uri="{FF2B5EF4-FFF2-40B4-BE49-F238E27FC236}">
                <a16:creationId xmlns:a16="http://schemas.microsoft.com/office/drawing/2014/main" id="{F3944CA1-6662-4DDA-B420-774BFB4AB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352800"/>
            <a:ext cx="1905000" cy="16764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629" name="Line 5">
            <a:extLst>
              <a:ext uri="{FF2B5EF4-FFF2-40B4-BE49-F238E27FC236}">
                <a16:creationId xmlns:a16="http://schemas.microsoft.com/office/drawing/2014/main" id="{FA4777E9-E040-4529-A4E0-0471E08B59FB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3886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0" name="Line 6">
            <a:extLst>
              <a:ext uri="{FF2B5EF4-FFF2-40B4-BE49-F238E27FC236}">
                <a16:creationId xmlns:a16="http://schemas.microsoft.com/office/drawing/2014/main" id="{59742891-775E-4C7B-8A2A-F7C124EC647A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46482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1" name="Line 7">
            <a:extLst>
              <a:ext uri="{FF2B5EF4-FFF2-40B4-BE49-F238E27FC236}">
                <a16:creationId xmlns:a16="http://schemas.microsoft.com/office/drawing/2014/main" id="{3C601DD6-B93B-4E7E-B178-35D565C09E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29000" y="3429000"/>
            <a:ext cx="914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2" name="Line 8">
            <a:extLst>
              <a:ext uri="{FF2B5EF4-FFF2-40B4-BE49-F238E27FC236}">
                <a16:creationId xmlns:a16="http://schemas.microsoft.com/office/drawing/2014/main" id="{CE29879C-B0F9-487F-B08D-9A4DF961D67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05200" y="4038600"/>
            <a:ext cx="838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3" name="Line 9">
            <a:extLst>
              <a:ext uri="{FF2B5EF4-FFF2-40B4-BE49-F238E27FC236}">
                <a16:creationId xmlns:a16="http://schemas.microsoft.com/office/drawing/2014/main" id="{56D4929B-499D-47DE-BC4A-0F31A9D656BE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48768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5FF18CEC-E4CE-4EDA-AFCE-0FB8F2093E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The Spanish Colonies</a:t>
            </a:r>
          </a:p>
        </p:txBody>
      </p:sp>
      <p:sp>
        <p:nvSpPr>
          <p:cNvPr id="28675" name="Rectangle 4">
            <a:extLst>
              <a:ext uri="{FF2B5EF4-FFF2-40B4-BE49-F238E27FC236}">
                <a16:creationId xmlns:a16="http://schemas.microsoft.com/office/drawing/2014/main" id="{24E72944-736B-4AD6-9DA8-FFAF229B472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Led by Spanish officials called Viceroys</a:t>
            </a:r>
          </a:p>
          <a:p>
            <a:pPr eaLnBrk="1" hangingPunct="1"/>
            <a:r>
              <a:rPr lang="en-US" altLang="en-US"/>
              <a:t>Greatly influenced by Catholicism</a:t>
            </a:r>
          </a:p>
          <a:p>
            <a:pPr eaLnBrk="1" hangingPunct="1"/>
            <a:r>
              <a:rPr lang="en-US" altLang="en-US"/>
              <a:t>Mining precious metals was the basis of much of the economy</a:t>
            </a:r>
          </a:p>
        </p:txBody>
      </p:sp>
      <p:pic>
        <p:nvPicPr>
          <p:cNvPr id="28676" name="Picture 6" descr="history-of-south-america0">
            <a:extLst>
              <a:ext uri="{FF2B5EF4-FFF2-40B4-BE49-F238E27FC236}">
                <a16:creationId xmlns:a16="http://schemas.microsoft.com/office/drawing/2014/main" id="{5E30B2DA-AD7E-4F77-8439-20CA37E0D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828800"/>
            <a:ext cx="3433763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083C32B8-B407-4725-8C27-785A142402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The Encomienda System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2CA16704-406B-438F-B2C0-754D84B706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2819400" cy="3810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Right to force Native Americans to work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Resulted in major abuses of the Native Americans</a:t>
            </a:r>
          </a:p>
        </p:txBody>
      </p:sp>
      <p:pic>
        <p:nvPicPr>
          <p:cNvPr id="29700" name="Picture 4" descr="Christopher Columbus">
            <a:extLst>
              <a:ext uri="{FF2B5EF4-FFF2-40B4-BE49-F238E27FC236}">
                <a16:creationId xmlns:a16="http://schemas.microsoft.com/office/drawing/2014/main" id="{70D5AB7C-E1E4-418D-BDD4-F07D4BC57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068513"/>
            <a:ext cx="5715000" cy="357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62D0916F-5940-406E-8BA9-C969C0E6A7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The Importance of Sugar</a:t>
            </a:r>
          </a:p>
        </p:txBody>
      </p:sp>
      <p:sp>
        <p:nvSpPr>
          <p:cNvPr id="30723" name="Content Placeholder 1">
            <a:extLst>
              <a:ext uri="{FF2B5EF4-FFF2-40B4-BE49-F238E27FC236}">
                <a16:creationId xmlns:a16="http://schemas.microsoft.com/office/drawing/2014/main" id="{30333E74-A27E-4D46-8D95-2A55370A18B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5364" name="Text Box 4">
            <a:extLst>
              <a:ext uri="{FF2B5EF4-FFF2-40B4-BE49-F238E27FC236}">
                <a16:creationId xmlns:a16="http://schemas.microsoft.com/office/drawing/2014/main" id="{3FCF7F9E-05AA-4D7F-9153-9A51EC3E5E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8377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/>
              <a:t>Sugarcane was a valuable cash crop that grew well in the Americas</a:t>
            </a:r>
          </a:p>
        </p:txBody>
      </p:sp>
      <p:sp>
        <p:nvSpPr>
          <p:cNvPr id="15365" name="Text Box 5">
            <a:extLst>
              <a:ext uri="{FF2B5EF4-FFF2-40B4-BE49-F238E27FC236}">
                <a16:creationId xmlns:a16="http://schemas.microsoft.com/office/drawing/2014/main" id="{E5FD4C8D-D83A-4268-8246-88A939A69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438400"/>
            <a:ext cx="8610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/>
              <a:t>The labor was very difficult, so the Europeans forced Native Americans to work on the sugarcane plantations</a:t>
            </a:r>
          </a:p>
        </p:txBody>
      </p:sp>
      <p:sp>
        <p:nvSpPr>
          <p:cNvPr id="15366" name="Text Box 6">
            <a:extLst>
              <a:ext uri="{FF2B5EF4-FFF2-40B4-BE49-F238E27FC236}">
                <a16:creationId xmlns:a16="http://schemas.microsoft.com/office/drawing/2014/main" id="{80CCA442-4295-4C2A-9B33-55C8F160C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733800"/>
            <a:ext cx="8574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/>
              <a:t>Native Americans died from disease, warfare, and being overworked</a:t>
            </a:r>
          </a:p>
        </p:txBody>
      </p:sp>
      <p:sp>
        <p:nvSpPr>
          <p:cNvPr id="15367" name="Text Box 7">
            <a:extLst>
              <a:ext uri="{FF2B5EF4-FFF2-40B4-BE49-F238E27FC236}">
                <a16:creationId xmlns:a16="http://schemas.microsoft.com/office/drawing/2014/main" id="{8F98E911-925B-47EA-91BA-2622022B2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495800"/>
            <a:ext cx="8839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/>
              <a:t>The Europeans now needed someone else to work on the plantations-</a:t>
            </a:r>
          </a:p>
          <a:p>
            <a:pPr algn="ctr"/>
            <a:r>
              <a:rPr lang="en-US" altLang="en-US"/>
              <a:t>but who?</a:t>
            </a:r>
          </a:p>
        </p:txBody>
      </p:sp>
      <p:sp>
        <p:nvSpPr>
          <p:cNvPr id="15368" name="Text Box 8">
            <a:extLst>
              <a:ext uri="{FF2B5EF4-FFF2-40B4-BE49-F238E27FC236}">
                <a16:creationId xmlns:a16="http://schemas.microsoft.com/office/drawing/2014/main" id="{D1D0BF29-D934-44E0-8DFA-4A108D175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791200"/>
            <a:ext cx="8229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/>
              <a:t>Europeans begin importing Africans to work on their sugarcane plantations: this is the beginning of the trans-Atlantic slave trade</a:t>
            </a:r>
          </a:p>
        </p:txBody>
      </p:sp>
      <p:sp>
        <p:nvSpPr>
          <p:cNvPr id="30729" name="Line 9">
            <a:extLst>
              <a:ext uri="{FF2B5EF4-FFF2-40B4-BE49-F238E27FC236}">
                <a16:creationId xmlns:a16="http://schemas.microsoft.com/office/drawing/2014/main" id="{CF1F799C-6448-4D3E-A483-D60A62488E4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057400"/>
            <a:ext cx="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0" name="Line 10">
            <a:extLst>
              <a:ext uri="{FF2B5EF4-FFF2-40B4-BE49-F238E27FC236}">
                <a16:creationId xmlns:a16="http://schemas.microsoft.com/office/drawing/2014/main" id="{2ADF8157-9ADB-4D8D-BD94-89C494D6F7D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3276600"/>
            <a:ext cx="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1" name="Line 11">
            <a:extLst>
              <a:ext uri="{FF2B5EF4-FFF2-40B4-BE49-F238E27FC236}">
                <a16:creationId xmlns:a16="http://schemas.microsoft.com/office/drawing/2014/main" id="{BAAABFEC-C470-4065-A48F-238742CAD7E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4191000"/>
            <a:ext cx="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2" name="Line 12">
            <a:extLst>
              <a:ext uri="{FF2B5EF4-FFF2-40B4-BE49-F238E27FC236}">
                <a16:creationId xmlns:a16="http://schemas.microsoft.com/office/drawing/2014/main" id="{45952C78-A1F5-4F0B-B1C8-A4A797756816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5410200"/>
            <a:ext cx="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build="p" autoUpdateAnimBg="0"/>
      <p:bldP spid="15365" grpId="0" autoUpdateAnimBg="0"/>
      <p:bldP spid="15366" grpId="0" autoUpdateAnimBg="0"/>
      <p:bldP spid="15367" grpId="0" autoUpdateAnimBg="0"/>
      <p:bldP spid="15368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59DACB5F-FC77-4CC9-84A2-364478322C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44E4E26E-3069-4B0A-887A-39D60AC91E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2772" name="Picture 4" descr="sugarcane2">
            <a:extLst>
              <a:ext uri="{FF2B5EF4-FFF2-40B4-BE49-F238E27FC236}">
                <a16:creationId xmlns:a16="http://schemas.microsoft.com/office/drawing/2014/main" id="{85EE9AAD-B34B-44D9-99CD-66E4CE48E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366713"/>
            <a:ext cx="8161338" cy="612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BE2F37D-648F-4448-B2AA-488E1AC48B8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What is the Columbian Exchange?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D85E48F9-4D1C-49C5-9987-0D418E4C9F3A}"/>
              </a:ext>
            </a:extLst>
          </p:cNvPr>
          <p:cNvSpPr>
            <a:spLocks noGrp="1" noRot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609600" indent="-609600" eaLnBrk="1" hangingPunct="1">
              <a:buFont typeface="Arial" panose="020B0604020202020204" pitchFamily="34" charset="0"/>
              <a:buChar char="►"/>
            </a:pPr>
            <a:r>
              <a:rPr lang="en-US" altLang="en-US"/>
              <a:t>“the contact between any two people geographically separated from one another results in an ‘exchange’ of physical elements.”</a:t>
            </a:r>
          </a:p>
          <a:p>
            <a:pPr marL="1797050" lvl="4" indent="-609600" eaLnBrk="1" hangingPunct="1">
              <a:buFont typeface="Arial" panose="020B0604020202020204" pitchFamily="34" charset="0"/>
              <a:buChar char="►"/>
            </a:pPr>
            <a:r>
              <a:rPr lang="en-US" altLang="en-US"/>
              <a:t>Alfred Crosby</a:t>
            </a:r>
          </a:p>
          <a:p>
            <a:pPr marL="609600" indent="-609600" eaLnBrk="1" hangingPunct="1">
              <a:buFont typeface="Arial" panose="020B0604020202020204" pitchFamily="34" charset="0"/>
              <a:buChar char="►"/>
            </a:pPr>
            <a:endParaRPr lang="en-US" altLang="en-US" sz="2800"/>
          </a:p>
          <a:p>
            <a:pPr marL="609600" indent="-609600" eaLnBrk="1" hangingPunct="1">
              <a:buFont typeface="Arial" panose="020B0604020202020204" pitchFamily="34" charset="0"/>
              <a:buChar char="►"/>
            </a:pPr>
            <a:endParaRPr lang="en-US" altLang="en-US" sz="2800"/>
          </a:p>
          <a:p>
            <a:pPr marL="609600" indent="-609600" eaLnBrk="1" hangingPunct="1">
              <a:buFont typeface="Arial" panose="020B0604020202020204" pitchFamily="34" charset="0"/>
              <a:buChar char="►"/>
            </a:pPr>
            <a:r>
              <a:rPr lang="en-US" altLang="en-US" sz="2800"/>
              <a:t>Elements</a:t>
            </a:r>
          </a:p>
          <a:p>
            <a:pPr marL="990600" lvl="1" indent="-533400" eaLnBrk="1" hangingPunct="1">
              <a:buFont typeface="Wingdings" panose="05000000000000000000" pitchFamily="2" charset="2"/>
              <a:buAutoNum type="arabicPeriod"/>
            </a:pPr>
            <a:r>
              <a:rPr lang="en-US" altLang="en-US" sz="2400"/>
              <a:t>Animals</a:t>
            </a:r>
          </a:p>
          <a:p>
            <a:pPr marL="990600" lvl="1" indent="-533400" eaLnBrk="1" hangingPunct="1">
              <a:buFont typeface="Wingdings" panose="05000000000000000000" pitchFamily="2" charset="2"/>
              <a:buAutoNum type="arabicPeriod"/>
            </a:pPr>
            <a:r>
              <a:rPr lang="en-US" altLang="en-US" sz="2400"/>
              <a:t>Plants</a:t>
            </a:r>
          </a:p>
          <a:p>
            <a:pPr marL="990600" lvl="1" indent="-533400" eaLnBrk="1" hangingPunct="1">
              <a:buFont typeface="Wingdings" panose="05000000000000000000" pitchFamily="2" charset="2"/>
              <a:buAutoNum type="arabicPeriod"/>
            </a:pPr>
            <a:r>
              <a:rPr lang="en-US" altLang="en-US" sz="2400"/>
              <a:t>Microbes</a:t>
            </a: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D115072F-915C-497B-A92B-476844812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10245" name="Picture 6" descr="http://lh6.ggpht.com/_KcWGZlnDqzQ/SlUmsY3X8KI/AAAAAAAAAD0/Rcq30OKmHhU/s640/WHA.2009.Salem%20077.jpg">
            <a:extLst>
              <a:ext uri="{FF2B5EF4-FFF2-40B4-BE49-F238E27FC236}">
                <a16:creationId xmlns:a16="http://schemas.microsoft.com/office/drawing/2014/main" id="{5207D4FB-259F-4EE3-9DAE-E5C86AE42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581400"/>
            <a:ext cx="229393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SlaveShipBrookes">
            <a:extLst>
              <a:ext uri="{FF2B5EF4-FFF2-40B4-BE49-F238E27FC236}">
                <a16:creationId xmlns:a16="http://schemas.microsoft.com/office/drawing/2014/main" id="{3993CBE5-C336-40C9-A15F-2C55664F4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8001000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Rectangle 2">
            <a:extLst>
              <a:ext uri="{FF2B5EF4-FFF2-40B4-BE49-F238E27FC236}">
                <a16:creationId xmlns:a16="http://schemas.microsoft.com/office/drawing/2014/main" id="{04EB4F05-018D-4AB7-AFD9-D9BC170BDE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The Trans-Atlantic Slave Trade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030DCC99-28E5-4131-8825-94D2524041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153400" cy="5486400"/>
          </a:xfrm>
        </p:spPr>
        <p:txBody>
          <a:bodyPr/>
          <a:lstStyle/>
          <a:p>
            <a:pPr eaLnBrk="1" hangingPunct="1"/>
            <a:r>
              <a:rPr lang="en-US" altLang="en-US"/>
              <a:t>In the early 1500s, Africans began to be sold in the Americas as slaves</a:t>
            </a:r>
          </a:p>
          <a:p>
            <a:pPr lvl="1" eaLnBrk="1" hangingPunct="1"/>
            <a:r>
              <a:rPr lang="en-US" altLang="en-US"/>
              <a:t>Africans were immune to the diseases that had killed so many Native Americans</a:t>
            </a:r>
          </a:p>
          <a:p>
            <a:pPr eaLnBrk="1" hangingPunct="1"/>
            <a:r>
              <a:rPr lang="en-US" altLang="en-US"/>
              <a:t>By the 1800s, 12 million people had been taken from Africa</a:t>
            </a:r>
          </a:p>
          <a:p>
            <a:pPr eaLnBrk="1" hangingPunct="1"/>
            <a:r>
              <a:rPr lang="en-US" altLang="en-US"/>
              <a:t>Their journey from Africa to America was called the </a:t>
            </a:r>
            <a:r>
              <a:rPr lang="en-US" altLang="en-US" b="1"/>
              <a:t>Middle Passage</a:t>
            </a:r>
            <a:r>
              <a:rPr lang="en-US" altLang="en-US"/>
              <a:t> because it was the 2</a:t>
            </a:r>
            <a:r>
              <a:rPr lang="en-US" altLang="en-US" baseline="30000"/>
              <a:t>nd</a:t>
            </a:r>
            <a:r>
              <a:rPr lang="en-US" altLang="en-US"/>
              <a:t> leg of a trade route known as the </a:t>
            </a:r>
            <a:r>
              <a:rPr lang="en-US" altLang="en-US" b="1"/>
              <a:t>Triangular Trade</a:t>
            </a:r>
          </a:p>
          <a:p>
            <a:pPr eaLnBrk="1" hangingPunct="1"/>
            <a:endParaRPr lang="en-US" alt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E5A93B7F-BDA2-46A9-A3E8-362613D591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The Triangular Trade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3CA54D50-80F7-4E45-95E1-1D8997606FC1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/>
              <a:t>Those that survived the horrific journey led a life of forced labor in the American colonies</a:t>
            </a:r>
          </a:p>
        </p:txBody>
      </p:sp>
      <p:pic>
        <p:nvPicPr>
          <p:cNvPr id="36868" name="Picture 5" descr="Triangular-Trade-map">
            <a:extLst>
              <a:ext uri="{FF2B5EF4-FFF2-40B4-BE49-F238E27FC236}">
                <a16:creationId xmlns:a16="http://schemas.microsoft.com/office/drawing/2014/main" id="{5EA4775F-47F3-498E-BF13-5D74E2DB0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5" y="3154363"/>
            <a:ext cx="5086350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 Box 6">
            <a:extLst>
              <a:ext uri="{FF2B5EF4-FFF2-40B4-BE49-F238E27FC236}">
                <a16:creationId xmlns:a16="http://schemas.microsoft.com/office/drawing/2014/main" id="{DE1BD869-56FF-4C9D-81A6-A92859E8C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7013" y="5257800"/>
            <a:ext cx="979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>
                <a:solidFill>
                  <a:srgbClr val="CC0000"/>
                </a:solidFill>
              </a:rPr>
              <a:t>Slaves</a:t>
            </a:r>
          </a:p>
        </p:txBody>
      </p:sp>
      <p:sp>
        <p:nvSpPr>
          <p:cNvPr id="36870" name="Rectangle 7">
            <a:extLst>
              <a:ext uri="{FF2B5EF4-FFF2-40B4-BE49-F238E27FC236}">
                <a16:creationId xmlns:a16="http://schemas.microsoft.com/office/drawing/2014/main" id="{1BA99ED7-5E05-4793-8C33-9E222FEBE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8413" y="4876800"/>
            <a:ext cx="2973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>
                <a:solidFill>
                  <a:srgbClr val="CC0000"/>
                </a:solidFill>
              </a:rPr>
              <a:t>Rum, firearms, textiles</a:t>
            </a:r>
          </a:p>
        </p:txBody>
      </p:sp>
      <p:sp>
        <p:nvSpPr>
          <p:cNvPr id="36871" name="Rectangle 8">
            <a:extLst>
              <a:ext uri="{FF2B5EF4-FFF2-40B4-BE49-F238E27FC236}">
                <a16:creationId xmlns:a16="http://schemas.microsoft.com/office/drawing/2014/main" id="{13E626D2-BCC6-4168-8414-F5C1F00A51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7488" y="3290888"/>
            <a:ext cx="12827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>
                <a:solidFill>
                  <a:srgbClr val="CC0000"/>
                </a:solidFill>
              </a:rPr>
              <a:t>Sugar, </a:t>
            </a:r>
          </a:p>
          <a:p>
            <a:r>
              <a:rPr lang="en-US" altLang="en-US">
                <a:solidFill>
                  <a:srgbClr val="CC0000"/>
                </a:solidFill>
              </a:rPr>
              <a:t>tobacco, </a:t>
            </a:r>
          </a:p>
          <a:p>
            <a:r>
              <a:rPr lang="en-US" altLang="en-US">
                <a:solidFill>
                  <a:srgbClr val="CC0000"/>
                </a:solidFill>
              </a:rPr>
              <a:t>cotton</a:t>
            </a:r>
          </a:p>
        </p:txBody>
      </p:sp>
      <p:sp>
        <p:nvSpPr>
          <p:cNvPr id="36872" name="Line 9">
            <a:extLst>
              <a:ext uri="{FF2B5EF4-FFF2-40B4-BE49-F238E27FC236}">
                <a16:creationId xmlns:a16="http://schemas.microsoft.com/office/drawing/2014/main" id="{847AE403-5C4C-4BC2-B125-995ED2C103D9}"/>
              </a:ext>
            </a:extLst>
          </p:cNvPr>
          <p:cNvSpPr>
            <a:spLocks noChangeShapeType="1"/>
          </p:cNvSpPr>
          <p:nvPr/>
        </p:nvSpPr>
        <p:spPr bwMode="auto">
          <a:xfrm>
            <a:off x="3113088" y="5562600"/>
            <a:ext cx="2286000" cy="304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3" name="Line 10">
            <a:extLst>
              <a:ext uri="{FF2B5EF4-FFF2-40B4-BE49-F238E27FC236}">
                <a16:creationId xmlns:a16="http://schemas.microsoft.com/office/drawing/2014/main" id="{0BF5FFE2-6034-4686-B165-9E640FD50B06}"/>
              </a:ext>
            </a:extLst>
          </p:cNvPr>
          <p:cNvSpPr>
            <a:spLocks noChangeShapeType="1"/>
          </p:cNvSpPr>
          <p:nvPr/>
        </p:nvSpPr>
        <p:spPr bwMode="auto">
          <a:xfrm>
            <a:off x="806450" y="5495925"/>
            <a:ext cx="3155950" cy="295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4" name="Text Box 11">
            <a:extLst>
              <a:ext uri="{FF2B5EF4-FFF2-40B4-BE49-F238E27FC236}">
                <a16:creationId xmlns:a16="http://schemas.microsoft.com/office/drawing/2014/main" id="{22A3DC86-4E90-48F8-AB54-70BD4A60D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4740275"/>
            <a:ext cx="16129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/>
              <a:t>The Middle</a:t>
            </a:r>
          </a:p>
          <a:p>
            <a:r>
              <a:rPr lang="en-US" altLang="en-US"/>
              <a:t>Passage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1D6B3F54-121D-47E9-9BF2-43FCF2E9A3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Economic Results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FFA4077E-50DE-4BE5-A3F9-4F268DD64803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Commercial Revolution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Europeans started using money rather than the barter system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This happened during exploration partly because of the vast amounts of gold and silver that started being sent to Europe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But what problem can arise if there is TOO much gold and silver? </a:t>
            </a:r>
          </a:p>
          <a:p>
            <a:pPr lvl="1" algn="ctr" eaLnBrk="1" hangingPunct="1">
              <a:lnSpc>
                <a:spcPct val="90000"/>
              </a:lnSpc>
              <a:buFontTx/>
              <a:buNone/>
            </a:pPr>
            <a:r>
              <a:rPr lang="en-US" altLang="en-US"/>
              <a:t>INFLATION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6A3F477F-C9EF-470C-ADF3-B13268C1BE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Economic Results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6D9EF62C-1EBD-473C-BD4E-C64365F13BAB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609600" indent="-609600" eaLnBrk="1" hangingPunct="1"/>
            <a:r>
              <a:rPr lang="en-US" altLang="en-US"/>
              <a:t>Mercantilism</a:t>
            </a:r>
          </a:p>
          <a:p>
            <a:pPr marL="990600" lvl="1" indent="-533400" eaLnBrk="1" hangingPunct="1"/>
            <a:r>
              <a:rPr lang="en-US" altLang="en-US"/>
              <a:t>An economic theory that encouraged countries to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b="1"/>
              <a:t>Acquire large amounts of gold and silver</a:t>
            </a:r>
          </a:p>
          <a:p>
            <a:pPr marL="1371600" lvl="2" indent="-457200" eaLnBrk="1" hangingPunct="1">
              <a:buFontTx/>
              <a:buChar char="–"/>
            </a:pPr>
            <a:r>
              <a:rPr lang="en-US" altLang="en-US"/>
              <a:t>So they could build a strong army and navy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b="1"/>
              <a:t>Export more than they import</a:t>
            </a:r>
          </a:p>
          <a:p>
            <a:pPr marL="1371600" lvl="2" indent="-457200" eaLnBrk="1" hangingPunct="1">
              <a:buFontTx/>
              <a:buChar char="–"/>
            </a:pPr>
            <a:r>
              <a:rPr lang="en-US" altLang="en-US"/>
              <a:t>This was known as a “favorable balance of trade”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b="1"/>
              <a:t>Conquer overseas colonies to get cheap raw materials</a:t>
            </a:r>
          </a:p>
          <a:p>
            <a:pPr marL="1371600" lvl="2" indent="-457200" eaLnBrk="1" hangingPunct="1">
              <a:buFontTx/>
              <a:buChar char="–"/>
            </a:pPr>
            <a:r>
              <a:rPr lang="en-US" altLang="en-US"/>
              <a:t>“Mother” countries in Europe can then use those materials to make goods to sell back to the colonies</a:t>
            </a:r>
          </a:p>
          <a:p>
            <a:pPr marL="609600" indent="-609600" eaLnBrk="1" hangingPunct="1">
              <a:buFontTx/>
              <a:buNone/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5" descr="https://a03f7787-a-58492e53-s-sites.googlegroups.com/a/mr-brad.com/classroom/APWorld/class/assignments/thursdaydecember062012/4%20Mercantilism.jpg?attachauth=ANoY7cphK6W9bFww23ug3NaOqio12ZxdBUebUVcW1mxXU2OWDwKSCYd3uBVGKEJFH7MNcejw6T0DenmwhAVwFVeOo_M1jVCK4_W1bo2b7Wk6pmDv7Z4A0oeJbKu-FpUhHTir0a8ExpDhUzjhinIrBOaYrhoFVM0rPOAIBVxrEHOOluX2CyhFvwbUwXRsFDjUlWFQQrjctnTSCX8YfQMm1N2PgjiPnRfcHsaK3yLXX-5HlPgNCtGZfRrzJBv9B6zq9_loOFM9jU6iasDfiIyHOwJi0evgdFYKNInXLrwv_Fb2NzF7vcxGnoo%3D&amp;attredirects=0">
            <a:extLst>
              <a:ext uri="{FF2B5EF4-FFF2-40B4-BE49-F238E27FC236}">
                <a16:creationId xmlns:a16="http://schemas.microsoft.com/office/drawing/2014/main" id="{4043022B-D314-4F0B-832C-FBE5BED8EFF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43011" name="Picture 7" descr="https://a03f7787-a-58492e53-s-sites.googlegroups.com/a/mr-brad.com/classroom/APWorld/class/assignments/thursdaydecember062012/4%20Mercantilism.jpg?attachauth=ANoY7cphK6W9bFww23ug3NaOqio12ZxdBUebUVcW1mxXU2OWDwKSCYd3uBVGKEJFH7MNcejw6T0DenmwhAVwFVeOo_M1jVCK4_W1bo2b7Wk6pmDv7Z4A0oeJbKu-FpUhHTir0a8ExpDhUzjhinIrBOaYrhoFVM0rPOAIBVxrEHOOluX2CyhFvwbUwXRsFDjUlWFQQrjctnTSCX8YfQMm1N2PgjiPnRfcHsaK3yLXX-5HlPgNCtGZfRrzJBv9B6zq9_loOFM9jU6iasDfiIyHOwJi0evgdFYKNInXLrwv_Fb2NzF7vcxGnoo%3D&amp;attredirects=0">
            <a:extLst>
              <a:ext uri="{FF2B5EF4-FFF2-40B4-BE49-F238E27FC236}">
                <a16:creationId xmlns:a16="http://schemas.microsoft.com/office/drawing/2014/main" id="{BE143F37-1207-428A-AEB1-56DC66CAD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1343025"/>
            <a:ext cx="645795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539245-E0CF-41FE-AB34-87BF6BFA1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013" name="Content Placeholder 2">
            <a:extLst>
              <a:ext uri="{FF2B5EF4-FFF2-40B4-BE49-F238E27FC236}">
                <a16:creationId xmlns:a16="http://schemas.microsoft.com/office/drawing/2014/main" id="{59966A24-E9F3-4167-929E-BA6CF4D3AF8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147A6829-3567-48B6-BB08-9A8F2AB47E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Economic Results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40E24313-A6D4-4C0D-8C4C-EDF5505BB3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029200"/>
          </a:xfrm>
        </p:spPr>
        <p:txBody>
          <a:bodyPr/>
          <a:lstStyle/>
          <a:p>
            <a:pPr marL="609600" indent="-609600" eaLnBrk="1" hangingPunct="1"/>
            <a:r>
              <a:rPr lang="en-US" altLang="en-US"/>
              <a:t>Joint Stock Companies	</a:t>
            </a:r>
          </a:p>
          <a:p>
            <a:pPr marL="990600" lvl="1" indent="-533400" eaLnBrk="1" hangingPunct="1"/>
            <a:r>
              <a:rPr lang="en-US" altLang="en-US"/>
              <a:t>Groups of individual investors that pooled their money together to finance voyages of exploration</a:t>
            </a:r>
          </a:p>
          <a:p>
            <a:pPr marL="990600" lvl="1" indent="-533400" eaLnBrk="1" hangingPunct="1">
              <a:buFontTx/>
              <a:buNone/>
            </a:pPr>
            <a:endParaRPr lang="en-US" altLang="en-US"/>
          </a:p>
          <a:p>
            <a:pPr marL="990600" lvl="1" indent="-533400" eaLnBrk="1" hangingPunct="1">
              <a:buFontTx/>
              <a:buNone/>
            </a:pPr>
            <a:r>
              <a:rPr lang="en-US" altLang="en-US"/>
              <a:t>Positives						Negatives</a:t>
            </a:r>
          </a:p>
        </p:txBody>
      </p:sp>
      <p:sp>
        <p:nvSpPr>
          <p:cNvPr id="44036" name="Line 4">
            <a:extLst>
              <a:ext uri="{FF2B5EF4-FFF2-40B4-BE49-F238E27FC236}">
                <a16:creationId xmlns:a16="http://schemas.microsoft.com/office/drawing/2014/main" id="{28788911-3B7E-4F1B-9897-4BBD374A5891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4191000"/>
            <a:ext cx="807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7" name="Line 5">
            <a:extLst>
              <a:ext uri="{FF2B5EF4-FFF2-40B4-BE49-F238E27FC236}">
                <a16:creationId xmlns:a16="http://schemas.microsoft.com/office/drawing/2014/main" id="{F3BFB745-C70B-4E0B-8D9A-F798CD60AF39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36576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5" descr="https://a03f7787-a-58492e53-s-sites.googlegroups.com/a/mr-brad.com/classroom/APWorld/class/assignments/thursdaydecember062012/6%20European%20Claims%20in%20America%201700.jpg?attachauth=ANoY7cp8zRQ8j_XNCiZmEwdQg2DQHtV0TRncnr4M8_qCh9I9QTf5mszhccMFUGlMZ8rmq713p-Ina8eOo0Kgx8JmQjfCUTuEmbDBg8RUJhZlM81sLhBVST70AB_bDxZsyXBUvScJo92Cz-7Oc8fTtwr0Rby_mMVxN1682R0Tb9If8hbawUQmH_IgRxYo61VCJubmbTNTeS5_8HItxvtUukXNVIGgpdIaT7eo6E88lITwVFh9hI6fUAR-Apl9LKQtsOUli8H6CVg8e5cyX6BKPHDCB5Z3DzTQuz_lL-_Lynxkz9fNs7FhgGHQ48YUewCqvgy6JF8reoTi&amp;attredirects=0">
            <a:extLst>
              <a:ext uri="{FF2B5EF4-FFF2-40B4-BE49-F238E27FC236}">
                <a16:creationId xmlns:a16="http://schemas.microsoft.com/office/drawing/2014/main" id="{5125BA89-838A-440A-87C7-28FD824AA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8600"/>
            <a:ext cx="6257925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7" descr="https://a03f7787-a-58492e53-s-sites.googlegroups.com/a/mr-brad.com/classroom/APWorld/class/assignments/thursdaydecember062012/7%20Mercantilism%20Results.jpg?attachauth=ANoY7cqHeY6vE-ABFzpb-cB5H7dDhD5wzAeGULm3C9b481FvgZlf-UWRsnwV4z-BaenebcrFgWcHbWrqhjZjiEE_S0ADMJnjpqbm4FFSIDi71ebFA10U7-2WGnqcyU6k1hFTpQh6FTBmOjDy2VGq3u9_FvUzmCLh32IUP5jEe4lAEMTSYGWmM1oW8PmJLreip7KqjTTPccNNU7cPy9q5IOapiV8P7nIKuDB_Y38u-yLCcVuefoiggRp0-CRqei2Dumjwgy4gVINHxVeKvaSHMxnVjJx4SBjizkZ316q0Y8dpMq8botR5GhE%3D&amp;attredirects=0">
            <a:extLst>
              <a:ext uri="{FF2B5EF4-FFF2-40B4-BE49-F238E27FC236}">
                <a16:creationId xmlns:a16="http://schemas.microsoft.com/office/drawing/2014/main" id="{C1F76DC0-A77A-4FF0-9F6D-D5F542CD5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85344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5" descr="https://a03f7787-a-58492e53-s-sites.googlegroups.com/a/mr-brad.com/classroom/APWorld/class/assignments/thursdaydecember062012/8%20Europeans%20in%20the%20East%201400%20to%201700.jpg?attachauth=ANoY7cp-YJbBRemeoahOE1KvcPN6hQU516CpVNeQLrhId0BFZ1GG2xrkt33IgJiQ1BhZE4muceHd3ry8AAc6wGJgtAudK5eD-RKj1ebPpcU9r5sMCdYAsh-ibPTaQPBLshdZzkjCfptMGyYBfRR6wDs5J-IjO4F0K4E4YVS3ARVY_v8RbtVF1TRPIJxf5eTsx15IRpr4zj6ZzRAcAmsDRQ8NBfwl0kpN_tSSW_rzbwpHSzNr4SR9Gvez7LslnTKu_nTe2Y4cDZh9cLXIXixomUREW_Nr2BbIhc4W0sd9rmUXzP5anuUVMWF6o0eQwgAsgvwNbYWvD3Bw&amp;attredirects=0">
            <a:extLst>
              <a:ext uri="{FF2B5EF4-FFF2-40B4-BE49-F238E27FC236}">
                <a16:creationId xmlns:a16="http://schemas.microsoft.com/office/drawing/2014/main" id="{54B193A1-FEAE-4C6B-8E21-1A3450D4D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058275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image019">
            <a:extLst>
              <a:ext uri="{FF2B5EF4-FFF2-40B4-BE49-F238E27FC236}">
                <a16:creationId xmlns:a16="http://schemas.microsoft.com/office/drawing/2014/main" id="{47F6DF54-13BF-417E-A002-D616B3807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8915400" cy="467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Rectangle 6">
            <a:extLst>
              <a:ext uri="{FF2B5EF4-FFF2-40B4-BE49-F238E27FC236}">
                <a16:creationId xmlns:a16="http://schemas.microsoft.com/office/drawing/2014/main" id="{DFAF2F8B-B6CB-4B7B-87F6-6388B84D4A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/>
              <a:t>Notice the origins of the different items. Which 5 do you think had the most significant impact?</a:t>
            </a:r>
          </a:p>
        </p:txBody>
      </p:sp>
      <p:sp>
        <p:nvSpPr>
          <p:cNvPr id="11268" name="Content Placeholder 1">
            <a:extLst>
              <a:ext uri="{FF2B5EF4-FFF2-40B4-BE49-F238E27FC236}">
                <a16:creationId xmlns:a16="http://schemas.microsoft.com/office/drawing/2014/main" id="{35AE6DC7-B8F9-4201-B18C-8E98223294B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7EC6DEE7-BE66-4041-A917-71B49097726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Animals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BC051F70-1704-4538-AE78-B511F1AE84EF}"/>
              </a:ext>
            </a:extLst>
          </p:cNvPr>
          <p:cNvSpPr>
            <a:spLocks noGrp="1" noRot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►"/>
            </a:pPr>
            <a:r>
              <a:rPr lang="en-US" altLang="en-US" sz="2800"/>
              <a:t>Domesticated pre-European arrival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►"/>
            </a:pPr>
            <a:r>
              <a:rPr lang="en-US" altLang="en-US"/>
              <a:t>Llama (South America)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►"/>
            </a:pPr>
            <a:r>
              <a:rPr lang="en-US" altLang="en-US"/>
              <a:t>Turkey (North America)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►"/>
            </a:pPr>
            <a:endParaRPr lang="en-US" altLang="en-US" sz="2800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►"/>
            </a:pPr>
            <a:r>
              <a:rPr lang="en-US" altLang="en-US" sz="2800"/>
              <a:t>Europeans brought: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Cattle, chickens, horses, pigs</a:t>
            </a:r>
          </a:p>
        </p:txBody>
      </p:sp>
      <p:pic>
        <p:nvPicPr>
          <p:cNvPr id="13316" name="Picture 5" descr="http://www.robert-harrington.com/byspecies/witu/witu_9502.jpg">
            <a:extLst>
              <a:ext uri="{FF2B5EF4-FFF2-40B4-BE49-F238E27FC236}">
                <a16:creationId xmlns:a16="http://schemas.microsoft.com/office/drawing/2014/main" id="{FA2BE59A-4F9B-49C4-A71D-F24CF48C9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622800"/>
            <a:ext cx="220980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7" descr="http://magickcanoe.com/farm/llama-1-large.jpg">
            <a:extLst>
              <a:ext uri="{FF2B5EF4-FFF2-40B4-BE49-F238E27FC236}">
                <a16:creationId xmlns:a16="http://schemas.microsoft.com/office/drawing/2014/main" id="{6E4C78AF-48D6-4615-9CCA-EEAFE7A39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0"/>
            <a:ext cx="2209800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27511159-22DC-4516-AA7A-A9514E77144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Effects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E9D9FDD9-86D3-4C3B-BFA0-F766B21C5165}"/>
              </a:ext>
            </a:extLst>
          </p:cNvPr>
          <p:cNvSpPr>
            <a:spLocks noGrp="1" noRot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►"/>
            </a:pPr>
            <a:r>
              <a:rPr lang="en-US" altLang="en-US" sz="2800"/>
              <a:t>environmental impact</a:t>
            </a:r>
          </a:p>
          <a:p>
            <a:pPr lvl="1" eaLnBrk="1" hangingPunct="1"/>
            <a:r>
              <a:rPr lang="en-US" altLang="en-US" sz="2400"/>
              <a:t>destroyed land with their hooves.</a:t>
            </a:r>
          </a:p>
          <a:p>
            <a:pPr eaLnBrk="1" hangingPunct="1">
              <a:buFont typeface="Arial" panose="020B0604020202020204" pitchFamily="34" charset="0"/>
              <a:buChar char="►"/>
            </a:pPr>
            <a:r>
              <a:rPr lang="en-US" altLang="en-US" sz="2800"/>
              <a:t>new forms of transportation and mobility in warfare</a:t>
            </a:r>
          </a:p>
          <a:p>
            <a:pPr eaLnBrk="1" hangingPunct="1">
              <a:buFont typeface="Arial" panose="020B0604020202020204" pitchFamily="34" charset="0"/>
              <a:buChar char="►"/>
            </a:pPr>
            <a:r>
              <a:rPr lang="en-US" altLang="en-US" sz="2800"/>
              <a:t>fertilizer </a:t>
            </a:r>
          </a:p>
        </p:txBody>
      </p:sp>
      <p:pic>
        <p:nvPicPr>
          <p:cNvPr id="14340" name="Picture 5" descr="http://www.eltpaonline.com/image/DSC01209.JPG">
            <a:extLst>
              <a:ext uri="{FF2B5EF4-FFF2-40B4-BE49-F238E27FC236}">
                <a16:creationId xmlns:a16="http://schemas.microsoft.com/office/drawing/2014/main" id="{26655653-084E-42C9-ABB1-57966C99E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0"/>
            <a:ext cx="2590800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7" descr="http://www.hedweb.com/animimag/horses-pic.jpg">
            <a:extLst>
              <a:ext uri="{FF2B5EF4-FFF2-40B4-BE49-F238E27FC236}">
                <a16:creationId xmlns:a16="http://schemas.microsoft.com/office/drawing/2014/main" id="{58E67CB8-837A-454F-8AA9-F1D8153FF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19600"/>
            <a:ext cx="2667000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F274C4E6-B1A3-455C-A10E-AFDEEA3A9DF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Plants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15FD35A5-98BA-46CD-9628-F6685361E2FC}"/>
              </a:ext>
            </a:extLst>
          </p:cNvPr>
          <p:cNvSpPr>
            <a:spLocks noGrp="1" noRot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►"/>
            </a:pPr>
            <a:r>
              <a:rPr lang="en-US" altLang="en-US" sz="2800"/>
              <a:t>Europeans brought cash crops to the Americas and took new cash crops back.</a:t>
            </a:r>
          </a:p>
          <a:p>
            <a:pPr eaLnBrk="1" hangingPunct="1">
              <a:buFont typeface="Arial" panose="020B0604020202020204" pitchFamily="34" charset="0"/>
              <a:buChar char="►"/>
            </a:pPr>
            <a:r>
              <a:rPr lang="en-US" altLang="en-US" sz="2800"/>
              <a:t>To Europe:</a:t>
            </a:r>
          </a:p>
          <a:p>
            <a:pPr lvl="1" eaLnBrk="1" hangingPunct="1"/>
            <a:r>
              <a:rPr lang="en-US" altLang="en-US" sz="2400"/>
              <a:t>Potatoes, tomatoes, corn</a:t>
            </a:r>
          </a:p>
          <a:p>
            <a:pPr eaLnBrk="1" hangingPunct="1">
              <a:buFont typeface="Arial" panose="020B0604020202020204" pitchFamily="34" charset="0"/>
              <a:buChar char="►"/>
            </a:pPr>
            <a:r>
              <a:rPr lang="en-US" altLang="en-US" sz="2800"/>
              <a:t>To the Americas:</a:t>
            </a:r>
          </a:p>
          <a:p>
            <a:pPr lvl="1" eaLnBrk="1" hangingPunct="1"/>
            <a:r>
              <a:rPr lang="en-US" altLang="en-US" sz="2400"/>
              <a:t>Sugar, rice</a:t>
            </a:r>
          </a:p>
        </p:txBody>
      </p:sp>
      <p:pic>
        <p:nvPicPr>
          <p:cNvPr id="15364" name="Picture 7" descr="http://buyorganicvegetable.com/images/Sweet%20Corn.jpg">
            <a:extLst>
              <a:ext uri="{FF2B5EF4-FFF2-40B4-BE49-F238E27FC236}">
                <a16:creationId xmlns:a16="http://schemas.microsoft.com/office/drawing/2014/main" id="{2DD52691-FA1B-45E9-8AF9-0D659CF6C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66700"/>
            <a:ext cx="15255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http://www.meadorchards.com/index_files/home_data/057peaches.jpg">
            <a:extLst>
              <a:ext uri="{FF2B5EF4-FFF2-40B4-BE49-F238E27FC236}">
                <a16:creationId xmlns:a16="http://schemas.microsoft.com/office/drawing/2014/main" id="{96E66ED1-1E17-431B-8181-DB105852C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4800"/>
            <a:ext cx="114617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8F601EA2-4DB7-4EEC-A2BC-9D6B0FAA2BE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Effects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ABF7BAF8-8BBB-4BEB-BBC1-952126669E82}"/>
              </a:ext>
            </a:extLst>
          </p:cNvPr>
          <p:cNvSpPr>
            <a:spLocks noGrp="1" noRot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►"/>
            </a:pPr>
            <a:r>
              <a:rPr lang="en-US" altLang="en-US" sz="2800"/>
              <a:t>indigenous plants crowded out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►"/>
            </a:pPr>
            <a:r>
              <a:rPr lang="en-US" altLang="en-US" sz="2500"/>
              <a:t>old world crops were stronger.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►"/>
            </a:pPr>
            <a:r>
              <a:rPr lang="en-US" altLang="en-US" sz="2800"/>
              <a:t>large scale agricultural production.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labor intensive.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►"/>
            </a:pPr>
            <a:r>
              <a:rPr lang="en-US" altLang="en-US" sz="2800"/>
              <a:t>Europeans adopted crops from the Americas.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►"/>
            </a:pPr>
            <a:r>
              <a:rPr lang="en-US" altLang="en-US" sz="2500"/>
              <a:t>potato, tomato</a:t>
            </a:r>
          </a:p>
        </p:txBody>
      </p:sp>
      <p:pic>
        <p:nvPicPr>
          <p:cNvPr id="16388" name="Picture 7" descr="http://www.kushtush.com/mississippi_cotton_large.jpg">
            <a:extLst>
              <a:ext uri="{FF2B5EF4-FFF2-40B4-BE49-F238E27FC236}">
                <a16:creationId xmlns:a16="http://schemas.microsoft.com/office/drawing/2014/main" id="{E4178669-FC93-4C3B-8B57-02C3BA88B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648200"/>
            <a:ext cx="2438400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9" descr="http://www.impactlab.net/wp-content/uploads/2010/08/wheat-production.jpg">
            <a:extLst>
              <a:ext uri="{FF2B5EF4-FFF2-40B4-BE49-F238E27FC236}">
                <a16:creationId xmlns:a16="http://schemas.microsoft.com/office/drawing/2014/main" id="{654A3777-8699-4C87-B1AB-3B705EE47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495800"/>
            <a:ext cx="2286000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5043A-0D71-4398-B735-CF7A0B7F6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7A47889E-B07A-4135-81E9-11258234B18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►"/>
            </a:pPr>
            <a:r>
              <a:rPr lang="en-US" altLang="en-US"/>
              <a:t>diversified American diets.</a:t>
            </a:r>
          </a:p>
          <a:p>
            <a:pPr eaLnBrk="1" hangingPunct="1">
              <a:buFont typeface="Arial" panose="020B0604020202020204" pitchFamily="34" charset="0"/>
              <a:buChar char="►"/>
            </a:pPr>
            <a:r>
              <a:rPr lang="en-US" altLang="en-US"/>
              <a:t>exploitation of labor</a:t>
            </a:r>
          </a:p>
          <a:p>
            <a:pPr lvl="1" eaLnBrk="1" hangingPunct="1"/>
            <a:r>
              <a:rPr lang="en-US" altLang="en-US"/>
              <a:t>sugar cane</a:t>
            </a:r>
          </a:p>
          <a:p>
            <a:pPr eaLnBrk="1" hangingPunct="1">
              <a:buFont typeface="Arial" panose="020B0604020202020204" pitchFamily="34" charset="0"/>
              <a:buChar char="►"/>
            </a:pPr>
            <a:r>
              <a:rPr lang="en-US" altLang="en-US"/>
              <a:t>impact on Europe (potato, tomato)</a:t>
            </a:r>
          </a:p>
        </p:txBody>
      </p:sp>
      <p:pic>
        <p:nvPicPr>
          <p:cNvPr id="17412" name="Picture 5" descr="http://s88848173.onlinehome.us/daythief/images/20071125114549_crw_5409.jpg">
            <a:extLst>
              <a:ext uri="{FF2B5EF4-FFF2-40B4-BE49-F238E27FC236}">
                <a16:creationId xmlns:a16="http://schemas.microsoft.com/office/drawing/2014/main" id="{D48B8DB8-3D75-4E7E-8560-77827614E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343400"/>
            <a:ext cx="25590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7" descr="http://www.pyagri.gov.cn/en/Yellow.files/hpz-l.jpg">
            <a:extLst>
              <a:ext uri="{FF2B5EF4-FFF2-40B4-BE49-F238E27FC236}">
                <a16:creationId xmlns:a16="http://schemas.microsoft.com/office/drawing/2014/main" id="{10994691-BC81-4CD5-A50F-99E1938C0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343400"/>
            <a:ext cx="2844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id="{C946733B-AA2E-4175-AE45-B182402362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943600" y="533400"/>
            <a:ext cx="3200400" cy="6324600"/>
          </a:xfrm>
        </p:spPr>
        <p:txBody>
          <a:bodyPr/>
          <a:lstStyle/>
          <a:p>
            <a:pPr eaLnBrk="1" hangingPunct="1"/>
            <a:r>
              <a:rPr lang="en-US" altLang="en-US" sz="2800"/>
              <a:t>What does this graph show?</a:t>
            </a:r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en-US" altLang="en-US" sz="2800"/>
              <a:t>How can we explain this trend?</a:t>
            </a:r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en-US" altLang="en-US" sz="2800"/>
              <a:t>What were the repercussions (effects) of this de-population?</a:t>
            </a:r>
          </a:p>
          <a:p>
            <a:pPr eaLnBrk="1" hangingPunct="1"/>
            <a:endParaRPr lang="en-US" altLang="en-US" sz="2800"/>
          </a:p>
        </p:txBody>
      </p:sp>
      <p:pic>
        <p:nvPicPr>
          <p:cNvPr id="18435" name="Picture 5" descr="Native%20American%20Population%20Chart%201518-1593%2006">
            <a:extLst>
              <a:ext uri="{FF2B5EF4-FFF2-40B4-BE49-F238E27FC236}">
                <a16:creationId xmlns:a16="http://schemas.microsoft.com/office/drawing/2014/main" id="{414AFC69-C369-4355-B4DD-0911553B2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5761038" cy="509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495</TotalTime>
  <Words>677</Words>
  <Application>Microsoft Office PowerPoint</Application>
  <PresentationFormat>On-screen Show (4:3)</PresentationFormat>
  <Paragraphs>131</Paragraphs>
  <Slides>28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Oriel</vt:lpstr>
      <vt:lpstr>The Columbian Exchange</vt:lpstr>
      <vt:lpstr>What is the Columbian Exchange?</vt:lpstr>
      <vt:lpstr>Notice the origins of the different items. Which 5 do you think had the most significant impact?</vt:lpstr>
      <vt:lpstr>Animals</vt:lpstr>
      <vt:lpstr>Effects</vt:lpstr>
      <vt:lpstr>Plants</vt:lpstr>
      <vt:lpstr>Effects</vt:lpstr>
      <vt:lpstr>PowerPoint Presentation</vt:lpstr>
      <vt:lpstr>PowerPoint Presentation</vt:lpstr>
      <vt:lpstr>Disease</vt:lpstr>
      <vt:lpstr>European Beliefs regarding Disease</vt:lpstr>
      <vt:lpstr>Why were Europeans Immune?</vt:lpstr>
      <vt:lpstr>Colonization</vt:lpstr>
      <vt:lpstr>The Effects of the Europeans on the Americas</vt:lpstr>
      <vt:lpstr>Spanish Colonies</vt:lpstr>
      <vt:lpstr>The Spanish Colonies</vt:lpstr>
      <vt:lpstr>The Encomienda System</vt:lpstr>
      <vt:lpstr>The Importance of Sugar</vt:lpstr>
      <vt:lpstr>PowerPoint Presentation</vt:lpstr>
      <vt:lpstr>The Trans-Atlantic Slave Trade</vt:lpstr>
      <vt:lpstr>The Triangular Trade</vt:lpstr>
      <vt:lpstr>Economic Results</vt:lpstr>
      <vt:lpstr>Economic Results</vt:lpstr>
      <vt:lpstr>PowerPoint Presentation</vt:lpstr>
      <vt:lpstr>Economic Results</vt:lpstr>
      <vt:lpstr>PowerPoint Presentation</vt:lpstr>
      <vt:lpstr>PowerPoint Presentation</vt:lpstr>
      <vt:lpstr>PowerPoint Presentation</vt:lpstr>
    </vt:vector>
  </TitlesOfParts>
  <Company>Braden River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Columbian Exchange</dc:title>
  <dc:creator>nelsone</dc:creator>
  <cp:lastModifiedBy>Conner, Brian</cp:lastModifiedBy>
  <cp:revision>71</cp:revision>
  <dcterms:created xsi:type="dcterms:W3CDTF">2009-12-13T19:58:07Z</dcterms:created>
  <dcterms:modified xsi:type="dcterms:W3CDTF">2021-01-27T17:00:44Z</dcterms:modified>
</cp:coreProperties>
</file>