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28"/>
  </p:notesMasterIdLst>
  <p:sldIdLst>
    <p:sldId id="256" r:id="rId2"/>
    <p:sldId id="279" r:id="rId3"/>
    <p:sldId id="280" r:id="rId4"/>
    <p:sldId id="258" r:id="rId5"/>
    <p:sldId id="259" r:id="rId6"/>
    <p:sldId id="275" r:id="rId7"/>
    <p:sldId id="277" r:id="rId8"/>
    <p:sldId id="278" r:id="rId9"/>
    <p:sldId id="257" r:id="rId10"/>
    <p:sldId id="260" r:id="rId11"/>
    <p:sldId id="283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66" r:id="rId23"/>
    <p:sldId id="272" r:id="rId24"/>
    <p:sldId id="281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E5B41-D8CF-E1CC-BBAD-4179E8C9A625}" v="110" dt="2022-02-07T17:30:09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924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er, Brian" userId="S::connerb@ucboe.net::f5dc14d8-b9a1-46ff-afd4-2426d289374e" providerId="AD" clId="Web-{333E5B41-D8CF-E1CC-BBAD-4179E8C9A625}"/>
    <pc:docChg chg="addSld delSld modSld">
      <pc:chgData name="Conner, Brian" userId="S::connerb@ucboe.net::f5dc14d8-b9a1-46ff-afd4-2426d289374e" providerId="AD" clId="Web-{333E5B41-D8CF-E1CC-BBAD-4179E8C9A625}" dt="2022-02-07T17:30:09.731" v="108" actId="20577"/>
      <pc:docMkLst>
        <pc:docMk/>
      </pc:docMkLst>
      <pc:sldChg chg="modSp new del">
        <pc:chgData name="Conner, Brian" userId="S::connerb@ucboe.net::f5dc14d8-b9a1-46ff-afd4-2426d289374e" providerId="AD" clId="Web-{333E5B41-D8CF-E1CC-BBAD-4179E8C9A625}" dt="2022-02-07T17:28:59.042" v="11"/>
        <pc:sldMkLst>
          <pc:docMk/>
          <pc:sldMk cId="2948111680" sldId="282"/>
        </pc:sldMkLst>
        <pc:spChg chg="mod">
          <ac:chgData name="Conner, Brian" userId="S::connerb@ucboe.net::f5dc14d8-b9a1-46ff-afd4-2426d289374e" providerId="AD" clId="Web-{333E5B41-D8CF-E1CC-BBAD-4179E8C9A625}" dt="2022-02-07T17:28:53.854" v="9" actId="20577"/>
          <ac:spMkLst>
            <pc:docMk/>
            <pc:sldMk cId="2948111680" sldId="282"/>
            <ac:spMk id="2" creationId="{416F3028-03AA-4B0B-8FD9-0B3F540C2515}"/>
          </ac:spMkLst>
        </pc:spChg>
      </pc:sldChg>
      <pc:sldChg chg="modSp new">
        <pc:chgData name="Conner, Brian" userId="S::connerb@ucboe.net::f5dc14d8-b9a1-46ff-afd4-2426d289374e" providerId="AD" clId="Web-{333E5B41-D8CF-E1CC-BBAD-4179E8C9A625}" dt="2022-02-07T17:30:09.731" v="108" actId="20577"/>
        <pc:sldMkLst>
          <pc:docMk/>
          <pc:sldMk cId="4114877732" sldId="283"/>
        </pc:sldMkLst>
        <pc:spChg chg="mod">
          <ac:chgData name="Conner, Brian" userId="S::connerb@ucboe.net::f5dc14d8-b9a1-46ff-afd4-2426d289374e" providerId="AD" clId="Web-{333E5B41-D8CF-E1CC-BBAD-4179E8C9A625}" dt="2022-02-07T17:29:04.652" v="28" actId="20577"/>
          <ac:spMkLst>
            <pc:docMk/>
            <pc:sldMk cId="4114877732" sldId="283"/>
            <ac:spMk id="2" creationId="{41C5DD99-3DED-4EA5-8CCC-A1BE00990EDC}"/>
          </ac:spMkLst>
        </pc:spChg>
        <pc:spChg chg="mod">
          <ac:chgData name="Conner, Brian" userId="S::connerb@ucboe.net::f5dc14d8-b9a1-46ff-afd4-2426d289374e" providerId="AD" clId="Web-{333E5B41-D8CF-E1CC-BBAD-4179E8C9A625}" dt="2022-02-07T17:30:09.731" v="108" actId="20577"/>
          <ac:spMkLst>
            <pc:docMk/>
            <pc:sldMk cId="4114877732" sldId="283"/>
            <ac:spMk id="3" creationId="{78C99089-D40C-48FB-BF92-3DF5D57312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30E57-9A31-A44F-9F8E-129BCAE80CA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E2AEE-D6D6-B846-9CEA-A6791B14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5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036FD76-2C30-8846-B2DC-C1263020A10D}" type="slidenum">
              <a:rPr lang="en-US">
                <a:latin typeface="Calibri" charset="0"/>
              </a:rPr>
              <a:pPr eaLnBrk="1" hangingPunct="1"/>
              <a:t>4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5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503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9137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56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05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5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451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DFD09D2-C0AF-B74B-A292-6B5246AFB67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72CC74-0C66-574B-BAC4-656B1B3ABB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12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1056" userDrawn="1">
          <p15:clr>
            <a:srgbClr val="F26B43"/>
          </p15:clr>
        </p15:guide>
        <p15:guide id="8" pos="9600" userDrawn="1">
          <p15:clr>
            <a:srgbClr val="F26B43"/>
          </p15:clr>
        </p15:guide>
        <p15:guide id="9" pos="792" userDrawn="1">
          <p15:clr>
            <a:srgbClr val="F26B43"/>
          </p15:clr>
        </p15:guide>
        <p15:guide id="10" pos="7200" userDrawn="1">
          <p15:clr>
            <a:srgbClr val="F26B43"/>
          </p15:clr>
        </p15:guide>
        <p15:guide id="11" orient="horz" pos="400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720" userDrawn="1">
          <p15:clr>
            <a:srgbClr val="F26B43"/>
          </p15:clr>
        </p15:guide>
        <p15:guide id="14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\\localhost\upload.wikimedia.org\wikipedia\commons\c\ce\French_Empire_17th_century-20th_century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\\localhost\upload.wikimedia.org\wikipedia\commons\9\93\DutchEmpire15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\\localhost\upload.wikimedia.org\wikipedia\commons\8\8c\German_colonial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\\localhost\upload.wikimedia.org\wikipedia\commons\1\17\Belgian_colonial_empire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Old v. New Imperialism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Period 5</a:t>
            </a:r>
          </a:p>
        </p:txBody>
      </p:sp>
    </p:spTree>
    <p:extLst>
      <p:ext uri="{BB962C8B-B14F-4D97-AF65-F5344CB8AC3E}">
        <p14:creationId xmlns:p14="http://schemas.microsoft.com/office/powerpoint/2010/main" val="174270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Religious Causes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Roman Catholic missionaries</a:t>
            </a:r>
          </a:p>
          <a:p>
            <a:pPr lvl="1"/>
            <a:r>
              <a:rPr lang="en-US" dirty="0"/>
              <a:t>conversion of “savages”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Protestant and Catholic missionaries</a:t>
            </a:r>
          </a:p>
          <a:p>
            <a:pPr lvl="1"/>
            <a:r>
              <a:rPr lang="en-US" dirty="0"/>
              <a:t>conversion of “savages”</a:t>
            </a:r>
          </a:p>
          <a:p>
            <a:pPr lvl="1"/>
            <a:r>
              <a:rPr lang="en-US" dirty="0"/>
              <a:t>end African slavery</a:t>
            </a:r>
          </a:p>
          <a:p>
            <a:pPr lvl="2"/>
            <a:r>
              <a:rPr lang="en-US" dirty="0"/>
              <a:t>Christians could not enslave Christians</a:t>
            </a:r>
          </a:p>
        </p:txBody>
      </p:sp>
      <p:pic>
        <p:nvPicPr>
          <p:cNvPr id="7" name="Picture 8" descr="African+Missionaries+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28" y="4561114"/>
            <a:ext cx="2706915" cy="203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83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DD99-3DED-4EA5-8CCC-A1BE0099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99089-D40C-48FB-BF92-3DF5D573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Identity and loyalty tied to state</a:t>
            </a:r>
          </a:p>
          <a:p>
            <a:r>
              <a:rPr lang="en-US" dirty="0"/>
              <a:t>Colonies – strategic military locations – power, pride, prestige</a:t>
            </a:r>
          </a:p>
        </p:txBody>
      </p:sp>
    </p:spTree>
    <p:extLst>
      <p:ext uri="{BB962C8B-B14F-4D97-AF65-F5344CB8AC3E}">
        <p14:creationId xmlns:p14="http://schemas.microsoft.com/office/powerpoint/2010/main" val="411487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Focus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coastal Africa</a:t>
            </a:r>
          </a:p>
          <a:p>
            <a:r>
              <a:rPr lang="en-US" dirty="0"/>
              <a:t>coastal Asia</a:t>
            </a:r>
          </a:p>
          <a:p>
            <a:r>
              <a:rPr lang="en-US" dirty="0"/>
              <a:t>Americas</a:t>
            </a:r>
          </a:p>
          <a:p>
            <a:pPr lvl="1"/>
            <a:r>
              <a:rPr lang="en-US" dirty="0"/>
              <a:t>primary focus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Sub-Saharan Africa</a:t>
            </a:r>
          </a:p>
          <a:p>
            <a:r>
              <a:rPr lang="en-US" dirty="0"/>
              <a:t>India</a:t>
            </a:r>
          </a:p>
          <a:p>
            <a:r>
              <a:rPr lang="en-US" dirty="0"/>
              <a:t>China</a:t>
            </a:r>
          </a:p>
          <a:p>
            <a:r>
              <a:rPr lang="en-US" dirty="0"/>
              <a:t>southeast Asia</a:t>
            </a:r>
          </a:p>
        </p:txBody>
      </p:sp>
      <p:pic>
        <p:nvPicPr>
          <p:cNvPr id="1026" name="Picture 2" descr="http://debitage.net/humangeography/images/Colonialism_1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37" y="5002314"/>
            <a:ext cx="3092706" cy="151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bitage.net/humangeography/images/Colonialism_19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98" y="4974772"/>
            <a:ext cx="3306362" cy="154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0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caravels</a:t>
            </a:r>
          </a:p>
          <a:p>
            <a:r>
              <a:rPr lang="en-US" dirty="0"/>
              <a:t>cannon</a:t>
            </a:r>
          </a:p>
          <a:p>
            <a:r>
              <a:rPr lang="en-US" dirty="0"/>
              <a:t>muskets</a:t>
            </a:r>
          </a:p>
          <a:p>
            <a:r>
              <a:rPr lang="en-US" dirty="0"/>
              <a:t>map making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quinine vaccine</a:t>
            </a:r>
          </a:p>
          <a:p>
            <a:pPr lvl="1"/>
            <a:r>
              <a:rPr lang="en-US" dirty="0"/>
              <a:t>to treat malaria</a:t>
            </a:r>
          </a:p>
          <a:p>
            <a:r>
              <a:rPr lang="en-US" dirty="0"/>
              <a:t>machine gun</a:t>
            </a:r>
          </a:p>
          <a:p>
            <a:r>
              <a:rPr lang="en-US" dirty="0"/>
              <a:t>railroad</a:t>
            </a:r>
          </a:p>
          <a:p>
            <a:r>
              <a:rPr lang="en-US" dirty="0"/>
              <a:t>telegraph</a:t>
            </a:r>
          </a:p>
          <a:p>
            <a:r>
              <a:rPr lang="en-US" dirty="0"/>
              <a:t>steamship</a:t>
            </a:r>
          </a:p>
        </p:txBody>
      </p:sp>
      <p:pic>
        <p:nvPicPr>
          <p:cNvPr id="4098" name="Picture 2" descr="http://www.ashgrove.k12.mo.us/houp/Classes/European%20History/Unit%202/The%20Atlantic%20World/car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76" y="5094515"/>
            <a:ext cx="2164146" cy="161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jenvick.com/DigitalAssets/Liverpool/AlbumOfPhotoLithographicViews/Photo03-TheCampaniaMailSteamerAtTheLandingStage-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10" y="5094515"/>
            <a:ext cx="2456954" cy="15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9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aspect of exploration and Commercial Revolution</a:t>
            </a:r>
          </a:p>
          <a:p>
            <a:r>
              <a:rPr lang="en-US" dirty="0"/>
              <a:t>Africa and Asia</a:t>
            </a:r>
          </a:p>
          <a:p>
            <a:pPr lvl="1"/>
            <a:r>
              <a:rPr lang="en-US" dirty="0"/>
              <a:t>commercial control</a:t>
            </a:r>
          </a:p>
          <a:p>
            <a:r>
              <a:rPr lang="en-US" dirty="0"/>
              <a:t>Americas</a:t>
            </a:r>
          </a:p>
          <a:p>
            <a:pPr lvl="1"/>
            <a:r>
              <a:rPr lang="en-US" dirty="0"/>
              <a:t>land empire and settlements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aspect of Industrial Revolution</a:t>
            </a:r>
          </a:p>
          <a:p>
            <a:r>
              <a:rPr lang="en-US" dirty="0"/>
              <a:t>Africa and Asia</a:t>
            </a:r>
          </a:p>
          <a:p>
            <a:pPr lvl="1"/>
            <a:r>
              <a:rPr lang="en-US" dirty="0"/>
              <a:t>land empires</a:t>
            </a:r>
          </a:p>
          <a:p>
            <a:r>
              <a:rPr lang="en-US" dirty="0"/>
              <a:t>pushed social reform and western education</a:t>
            </a:r>
          </a:p>
          <a:p>
            <a:r>
              <a:rPr lang="en-US" dirty="0"/>
              <a:t>Nationalism</a:t>
            </a:r>
          </a:p>
        </p:txBody>
      </p:sp>
    </p:spTree>
    <p:extLst>
      <p:ext uri="{BB962C8B-B14F-4D97-AF65-F5344CB8AC3E}">
        <p14:creationId xmlns:p14="http://schemas.microsoft.com/office/powerpoint/2010/main" val="141963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geographic areas  under single nation</a:t>
            </a:r>
          </a:p>
          <a:p>
            <a:r>
              <a:rPr lang="en-US" dirty="0"/>
              <a:t>profit over empire</a:t>
            </a:r>
          </a:p>
          <a:p>
            <a:r>
              <a:rPr lang="en-US" dirty="0"/>
              <a:t>trade monopolies</a:t>
            </a:r>
          </a:p>
          <a:p>
            <a:pPr lvl="1"/>
            <a:r>
              <a:rPr lang="en-US" dirty="0"/>
              <a:t>Dutch and East India Companies</a:t>
            </a:r>
          </a:p>
          <a:p>
            <a:r>
              <a:rPr lang="en-US" dirty="0"/>
              <a:t>forced labor</a:t>
            </a:r>
          </a:p>
          <a:p>
            <a:pPr lvl="1"/>
            <a:r>
              <a:rPr lang="en-US" dirty="0"/>
              <a:t>Spanish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smaller colonial areas</a:t>
            </a:r>
          </a:p>
          <a:p>
            <a:r>
              <a:rPr lang="en-US" dirty="0"/>
              <a:t>indirect rule</a:t>
            </a:r>
          </a:p>
          <a:p>
            <a:pPr lvl="1"/>
            <a:r>
              <a:rPr lang="en-US" dirty="0"/>
              <a:t>Brit and India (at first)</a:t>
            </a:r>
          </a:p>
          <a:p>
            <a:r>
              <a:rPr lang="en-US" dirty="0"/>
              <a:t>direct rule</a:t>
            </a:r>
          </a:p>
          <a:p>
            <a:pPr lvl="1"/>
            <a:r>
              <a:rPr lang="en-US" dirty="0"/>
              <a:t>paternalism and assimilation</a:t>
            </a:r>
          </a:p>
          <a:p>
            <a:r>
              <a:rPr lang="en-US" dirty="0"/>
              <a:t>more control from mother country</a:t>
            </a:r>
          </a:p>
          <a:p>
            <a:r>
              <a:rPr lang="en-US" dirty="0"/>
              <a:t>racism and segregation</a:t>
            </a:r>
          </a:p>
        </p:txBody>
      </p:sp>
    </p:spTree>
    <p:extLst>
      <p:ext uri="{BB962C8B-B14F-4D97-AF65-F5344CB8AC3E}">
        <p14:creationId xmlns:p14="http://schemas.microsoft.com/office/powerpoint/2010/main" val="38796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States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</a:t>
            </a:r>
          </a:p>
          <a:p>
            <a:pPr lvl="1"/>
            <a:r>
              <a:rPr lang="en-US" dirty="0"/>
              <a:t>1500s</a:t>
            </a:r>
          </a:p>
          <a:p>
            <a:pPr lvl="2"/>
            <a:r>
              <a:rPr lang="en-US" dirty="0"/>
              <a:t>Portugal and Spain</a:t>
            </a:r>
          </a:p>
          <a:p>
            <a:pPr lvl="1"/>
            <a:r>
              <a:rPr lang="en-US" dirty="0"/>
              <a:t>1600s</a:t>
            </a:r>
          </a:p>
          <a:p>
            <a:pPr lvl="2"/>
            <a:r>
              <a:rPr lang="en-US" dirty="0"/>
              <a:t>France, Britain, Netherlands</a:t>
            </a:r>
          </a:p>
        </p:txBody>
      </p:sp>
    </p:spTree>
    <p:extLst>
      <p:ext uri="{BB962C8B-B14F-4D97-AF65-F5344CB8AC3E}">
        <p14:creationId xmlns:p14="http://schemas.microsoft.com/office/powerpoint/2010/main" val="97943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dirty="0">
              <a:latin typeface="Franklin Gothic Book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erpetua" charset="0"/>
              </a:rPr>
              <a:t>New</a:t>
            </a:r>
          </a:p>
          <a:p>
            <a:pPr lvl="1"/>
            <a:r>
              <a:rPr lang="en-US" dirty="0">
                <a:latin typeface="Perpetua" charset="0"/>
              </a:rPr>
              <a:t>British</a:t>
            </a:r>
            <a:endParaRPr lang="en-CA" dirty="0">
              <a:latin typeface="Perpetua" charset="0"/>
            </a:endParaRPr>
          </a:p>
        </p:txBody>
      </p:sp>
      <p:pic>
        <p:nvPicPr>
          <p:cNvPr id="11268" name="Picture 2" descr="Map British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688772"/>
            <a:ext cx="59055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159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dirty="0">
              <a:latin typeface="Franklin Gothic Book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>
                <a:latin typeface="Perpetua" charset="0"/>
              </a:rPr>
              <a:t>French</a:t>
            </a:r>
          </a:p>
        </p:txBody>
      </p:sp>
      <p:pic>
        <p:nvPicPr>
          <p:cNvPr id="12292" name="Picture 2" descr="File:French Empire 17th century-20th centur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52059"/>
            <a:ext cx="7620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37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dirty="0">
              <a:latin typeface="Franklin Gothic Book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>
                <a:latin typeface="Perpetua" charset="0"/>
              </a:rPr>
              <a:t>Dutch</a:t>
            </a:r>
          </a:p>
        </p:txBody>
      </p:sp>
      <p:pic>
        <p:nvPicPr>
          <p:cNvPr id="13316" name="Picture 2" descr="File:DutchEmpire1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43" y="3130550"/>
            <a:ext cx="7620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3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8292" y="2097638"/>
            <a:ext cx="82573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nineteenth century …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___A British army faced a Sudanese army twice its size. The British won the battle, losing only 48 men while killing 10,000.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___Mountains of guano (bird droppings), sold to Europeans, created an unprecedented class of millionaires in Peru.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___The King of Belgium ran a private rubber-collecting company in the Congo that secretly killed 8 million people.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___England ruled India by committing only one soldier per 10,000 Indian subjects.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___Three out of ten people in Southern China became addicted to opium smuggled in by England. </a:t>
            </a:r>
          </a:p>
        </p:txBody>
      </p:sp>
    </p:spTree>
    <p:extLst>
      <p:ext uri="{BB962C8B-B14F-4D97-AF65-F5344CB8AC3E}">
        <p14:creationId xmlns:p14="http://schemas.microsoft.com/office/powerpoint/2010/main" val="76426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dirty="0">
              <a:latin typeface="Franklin Gothic Book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>
                <a:latin typeface="Perpetua" charset="0"/>
              </a:rPr>
              <a:t>Germany</a:t>
            </a:r>
          </a:p>
        </p:txBody>
      </p:sp>
      <p:pic>
        <p:nvPicPr>
          <p:cNvPr id="14340" name="Picture 2" descr="File:German colonia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6" y="3341915"/>
            <a:ext cx="76200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36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dirty="0">
              <a:latin typeface="Franklin Gothic Book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>
                <a:latin typeface="Perpetua" charset="0"/>
              </a:rPr>
              <a:t>Belgium</a:t>
            </a:r>
          </a:p>
        </p:txBody>
      </p:sp>
      <p:pic>
        <p:nvPicPr>
          <p:cNvPr id="15364" name="Picture 2" descr="File:Belgian colonial empir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3135086"/>
            <a:ext cx="7620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84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Conquest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military conquest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concessions</a:t>
            </a:r>
          </a:p>
          <a:p>
            <a:r>
              <a:rPr lang="en-US" dirty="0"/>
              <a:t>spheres of influence</a:t>
            </a:r>
          </a:p>
          <a:p>
            <a:r>
              <a:rPr lang="en-US" dirty="0"/>
              <a:t>protectorates</a:t>
            </a:r>
          </a:p>
          <a:p>
            <a:r>
              <a:rPr lang="en-US" dirty="0"/>
              <a:t>colonies</a:t>
            </a:r>
          </a:p>
        </p:txBody>
      </p:sp>
      <p:pic>
        <p:nvPicPr>
          <p:cNvPr id="5122" name="Picture 2" descr="http://webs.bcp.org/sites/vcleary/ModernWorldHistoryTextbook/Imperialism/section_3/turningpoint1_img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48" y="3452535"/>
            <a:ext cx="2525939" cy="32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Natives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</a:t>
            </a:r>
          </a:p>
          <a:p>
            <a:pPr lvl="1"/>
            <a:r>
              <a:rPr lang="en-US" dirty="0"/>
              <a:t>catastrophic native deaths</a:t>
            </a:r>
          </a:p>
          <a:p>
            <a:pPr lvl="1"/>
            <a:r>
              <a:rPr lang="en-US" dirty="0"/>
              <a:t>loss of traditions</a:t>
            </a:r>
          </a:p>
          <a:p>
            <a:r>
              <a:rPr lang="en-US" dirty="0"/>
              <a:t>Positive</a:t>
            </a:r>
          </a:p>
          <a:p>
            <a:pPr lvl="1"/>
            <a:r>
              <a:rPr lang="en-US" dirty="0"/>
              <a:t>Columbian Exchange of food items and livestock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Negative</a:t>
            </a:r>
          </a:p>
          <a:p>
            <a:pPr lvl="1"/>
            <a:r>
              <a:rPr lang="en-US" dirty="0"/>
              <a:t>death from war and disease</a:t>
            </a:r>
          </a:p>
          <a:p>
            <a:pPr lvl="1"/>
            <a:r>
              <a:rPr lang="en-US" dirty="0"/>
              <a:t>economic exploitation</a:t>
            </a:r>
          </a:p>
          <a:p>
            <a:pPr lvl="1"/>
            <a:r>
              <a:rPr lang="en-US" dirty="0"/>
              <a:t>political divisions</a:t>
            </a:r>
          </a:p>
          <a:p>
            <a:pPr lvl="1"/>
            <a:r>
              <a:rPr lang="en-US" dirty="0"/>
              <a:t>loss of traditions</a:t>
            </a:r>
          </a:p>
          <a:p>
            <a:r>
              <a:rPr lang="en-US" dirty="0"/>
              <a:t>Positive</a:t>
            </a:r>
          </a:p>
          <a:p>
            <a:pPr lvl="1"/>
            <a:r>
              <a:rPr lang="en-US" dirty="0"/>
              <a:t>reduced local warfare</a:t>
            </a:r>
          </a:p>
          <a:p>
            <a:pPr lvl="1"/>
            <a:r>
              <a:rPr lang="en-US" dirty="0"/>
              <a:t>modernization</a:t>
            </a:r>
          </a:p>
          <a:p>
            <a:pPr lvl="1"/>
            <a:r>
              <a:rPr lang="en-US" dirty="0"/>
              <a:t>higher standard of living</a:t>
            </a:r>
          </a:p>
        </p:txBody>
      </p:sp>
    </p:spTree>
    <p:extLst>
      <p:ext uri="{BB962C8B-B14F-4D97-AF65-F5344CB8AC3E}">
        <p14:creationId xmlns:p14="http://schemas.microsoft.com/office/powerpoint/2010/main" val="4230829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33" y="508212"/>
            <a:ext cx="4979491" cy="2400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28" y="3365595"/>
            <a:ext cx="4522191" cy="26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4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 control shaped by elites</a:t>
            </a:r>
          </a:p>
          <a:p>
            <a:r>
              <a:rPr lang="en-US" dirty="0"/>
              <a:t>colonial authority legitimized by claims of progress and order</a:t>
            </a:r>
          </a:p>
          <a:p>
            <a:r>
              <a:rPr lang="en-US" dirty="0"/>
              <a:t>exports allowed colonies to be integrated into the world economy</a:t>
            </a:r>
          </a:p>
          <a:p>
            <a:r>
              <a:rPr lang="en-US" dirty="0"/>
              <a:t>sharp social/racial divisions developed</a:t>
            </a:r>
          </a:p>
        </p:txBody>
      </p:sp>
    </p:spTree>
    <p:extLst>
      <p:ext uri="{BB962C8B-B14F-4D97-AF65-F5344CB8AC3E}">
        <p14:creationId xmlns:p14="http://schemas.microsoft.com/office/powerpoint/2010/main" val="3190182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paternalist colonial culture based on race</a:t>
            </a:r>
          </a:p>
          <a:p>
            <a:r>
              <a:rPr lang="en-US" dirty="0"/>
              <a:t>gender divisions of labor</a:t>
            </a:r>
          </a:p>
          <a:p>
            <a:r>
              <a:rPr lang="en-US" dirty="0"/>
              <a:t>exploitation</a:t>
            </a:r>
          </a:p>
          <a:p>
            <a:r>
              <a:rPr lang="en-US" dirty="0"/>
              <a:t>administration, legal and educational precedents are still in place</a:t>
            </a:r>
          </a:p>
          <a:p>
            <a:r>
              <a:rPr lang="en-US" dirty="0"/>
              <a:t>European population concentrated in urban areas or provincial towns</a:t>
            </a:r>
          </a:p>
        </p:txBody>
      </p:sp>
    </p:spTree>
    <p:extLst>
      <p:ext uri="{BB962C8B-B14F-4D97-AF65-F5344CB8AC3E}">
        <p14:creationId xmlns:p14="http://schemas.microsoft.com/office/powerpoint/2010/main" val="127850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62759" y="2651636"/>
            <a:ext cx="78727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___British railway builders in East Africa provoked the biggest killing spree by lions in history: two lions killed 135 men.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___The British Customs Department grew an impenetrable hedge across India to prevent the smuggling of salt. This hedge was 10-14 feet high and 6-12 feet deep, mostly made of thorny bushes, stretched 2,504 miles long – as far as London to Istanbul – and was guarded by nearly 12,000 men.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___The biggest holes in the world were dug by hand in Africa; one was over 2.5 miles wide and over 720 feet deep, yielding thousands of pounds of diamonds.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0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Franklin Gothic Book" charset="0"/>
              </a:rPr>
              <a:t>Imperialism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erpetua" charset="0"/>
              </a:rPr>
              <a:t>process in which a state attempts to control the economic and/or political and cultural makeup of another state…</a:t>
            </a:r>
          </a:p>
          <a:p>
            <a:pPr eaLnBrk="1" hangingPunct="1"/>
            <a:endParaRPr lang="en-US">
              <a:latin typeface="Perpetua" charset="0"/>
            </a:endParaRPr>
          </a:p>
          <a:p>
            <a:pPr eaLnBrk="1" hangingPunct="1"/>
            <a:r>
              <a:rPr lang="en-US">
                <a:latin typeface="Perpetua" charset="0"/>
              </a:rPr>
              <a:t>1914- West (Eur. and Am.) control 85% of the world</a:t>
            </a:r>
          </a:p>
        </p:txBody>
      </p:sp>
    </p:spTree>
    <p:extLst>
      <p:ext uri="{BB962C8B-B14F-4D97-AF65-F5344CB8AC3E}">
        <p14:creationId xmlns:p14="http://schemas.microsoft.com/office/powerpoint/2010/main" val="88268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Franklin Gothic Book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Perpetua" charset="0"/>
            </a:endParaRPr>
          </a:p>
        </p:txBody>
      </p:sp>
      <p:pic>
        <p:nvPicPr>
          <p:cNvPr id="9220" name="Picture 4" descr="p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618648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66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Imperialism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Existing Colonies</a:t>
            </a:r>
          </a:p>
          <a:p>
            <a:pPr lvl="1"/>
            <a:r>
              <a:rPr lang="en-US" dirty="0"/>
              <a:t>British in India</a:t>
            </a:r>
          </a:p>
          <a:p>
            <a:pPr lvl="1"/>
            <a:r>
              <a:rPr lang="en-US" dirty="0"/>
              <a:t>Dutch in Indonesia</a:t>
            </a:r>
          </a:p>
          <a:p>
            <a:r>
              <a:rPr lang="en-US" dirty="0"/>
              <a:t>Empires in Africa</a:t>
            </a:r>
          </a:p>
          <a:p>
            <a:pPr lvl="1"/>
            <a:r>
              <a:rPr lang="en-US" dirty="0"/>
              <a:t>Britain in West Africa</a:t>
            </a:r>
          </a:p>
          <a:p>
            <a:pPr lvl="1"/>
            <a:r>
              <a:rPr lang="en-US" dirty="0"/>
              <a:t>Belgium in the Congo</a:t>
            </a:r>
            <a:endParaRPr lang="en-CA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0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Settler Colonies</a:t>
            </a:r>
          </a:p>
          <a:p>
            <a:pPr lvl="1"/>
            <a:r>
              <a:rPr lang="en-US" dirty="0"/>
              <a:t>British in Australia</a:t>
            </a:r>
          </a:p>
          <a:p>
            <a:pPr lvl="1"/>
            <a:r>
              <a:rPr lang="en-US" dirty="0"/>
              <a:t>French in Algeria</a:t>
            </a:r>
          </a:p>
          <a:p>
            <a:r>
              <a:rPr lang="en-US" dirty="0"/>
              <a:t>Economic Imperialism (Spheres of Influence)</a:t>
            </a:r>
          </a:p>
          <a:p>
            <a:pPr lvl="1"/>
            <a:r>
              <a:rPr lang="en-US" dirty="0"/>
              <a:t>British in China (Opium Wars)</a:t>
            </a:r>
          </a:p>
          <a:p>
            <a:pPr lvl="1"/>
            <a:r>
              <a:rPr lang="en-US" dirty="0"/>
              <a:t>United States in Latin America</a:t>
            </a:r>
            <a:endParaRPr lang="en-CA" dirty="0"/>
          </a:p>
          <a:p>
            <a:pPr eaLnBrk="1" hangingPunct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189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Economic Imperialism (Spheres of Influence)</a:t>
            </a:r>
          </a:p>
          <a:p>
            <a:pPr lvl="1" eaLnBrk="1" hangingPunct="1"/>
            <a:r>
              <a:rPr lang="en-US" dirty="0"/>
              <a:t>British in China (Opium Wars)</a:t>
            </a:r>
          </a:p>
          <a:p>
            <a:pPr lvl="1" eaLnBrk="1" hangingPunct="1"/>
            <a:r>
              <a:rPr lang="en-US" dirty="0"/>
              <a:t>United States in Latin America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466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Causes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				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“God, Glory, Gold”</a:t>
            </a:r>
          </a:p>
          <a:p>
            <a:pPr lvl="1"/>
            <a:r>
              <a:rPr lang="en-US" dirty="0"/>
              <a:t>luxury goods</a:t>
            </a:r>
          </a:p>
          <a:p>
            <a:pPr lvl="1"/>
            <a:r>
              <a:rPr lang="en-US" dirty="0"/>
              <a:t>precious metals</a:t>
            </a:r>
          </a:p>
          <a:p>
            <a:pPr lvl="1"/>
            <a:r>
              <a:rPr lang="en-US" dirty="0"/>
              <a:t>route to Asia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cheap raw materials to fuel Industrial Revolution</a:t>
            </a:r>
          </a:p>
          <a:p>
            <a:r>
              <a:rPr lang="en-US" dirty="0"/>
              <a:t>markets for finished goods</a:t>
            </a:r>
          </a:p>
          <a:p>
            <a:r>
              <a:rPr lang="en-US" dirty="0"/>
              <a:t>military bases</a:t>
            </a:r>
          </a:p>
          <a:p>
            <a:r>
              <a:rPr lang="en-US" dirty="0"/>
              <a:t>outlet for surplus population</a:t>
            </a:r>
          </a:p>
        </p:txBody>
      </p:sp>
      <p:pic>
        <p:nvPicPr>
          <p:cNvPr id="8" name="Picture 6" descr="industrial_rev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22711"/>
            <a:ext cx="2400300" cy="160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09915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133</TotalTime>
  <Words>640</Words>
  <Application>Microsoft Office PowerPoint</Application>
  <PresentationFormat>Widescreen</PresentationFormat>
  <Paragraphs>158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Badge</vt:lpstr>
      <vt:lpstr>Old v. New Imperialism Comparison</vt:lpstr>
      <vt:lpstr>PowerPoint Presentation</vt:lpstr>
      <vt:lpstr>PowerPoint Presentation</vt:lpstr>
      <vt:lpstr>Imperialism</vt:lpstr>
      <vt:lpstr>PowerPoint Presentation</vt:lpstr>
      <vt:lpstr>Types of Imperialism</vt:lpstr>
      <vt:lpstr>PowerPoint Presentation</vt:lpstr>
      <vt:lpstr>PowerPoint Presentation</vt:lpstr>
      <vt:lpstr>Economic Causes</vt:lpstr>
      <vt:lpstr>Religious Causes</vt:lpstr>
      <vt:lpstr>nATIONALISM</vt:lpstr>
      <vt:lpstr>Geographic Focus</vt:lpstr>
      <vt:lpstr>Technology</vt:lpstr>
      <vt:lpstr>Characteristics</vt:lpstr>
      <vt:lpstr>Administration</vt:lpstr>
      <vt:lpstr>Leading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of Conquest</vt:lpstr>
      <vt:lpstr>Impact on Natives</vt:lpstr>
      <vt:lpstr>PowerPoint Presentation</vt:lpstr>
      <vt:lpstr>Similarities</vt:lpstr>
      <vt:lpstr>PowerPoint Presentation</vt:lpstr>
    </vt:vector>
  </TitlesOfParts>
  <Company>UCBOE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v. New Imperialism Comparison</dc:title>
  <dc:creator>Brian Conner</dc:creator>
  <cp:lastModifiedBy>Conner, Brian</cp:lastModifiedBy>
  <cp:revision>22</cp:revision>
  <dcterms:created xsi:type="dcterms:W3CDTF">2016-03-07T04:18:36Z</dcterms:created>
  <dcterms:modified xsi:type="dcterms:W3CDTF">2022-02-07T17:30:10Z</dcterms:modified>
</cp:coreProperties>
</file>