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302" r:id="rId5"/>
    <p:sldId id="259" r:id="rId6"/>
    <p:sldId id="303" r:id="rId7"/>
    <p:sldId id="304" r:id="rId8"/>
    <p:sldId id="310" r:id="rId9"/>
    <p:sldId id="262" r:id="rId10"/>
    <p:sldId id="305" r:id="rId11"/>
    <p:sldId id="306" r:id="rId12"/>
    <p:sldId id="279" r:id="rId13"/>
    <p:sldId id="309" r:id="rId14"/>
    <p:sldId id="277" r:id="rId15"/>
    <p:sldId id="263" r:id="rId16"/>
    <p:sldId id="270" r:id="rId17"/>
    <p:sldId id="307" r:id="rId18"/>
    <p:sldId id="287" r:id="rId19"/>
    <p:sldId id="288" r:id="rId20"/>
    <p:sldId id="289" r:id="rId21"/>
    <p:sldId id="308" r:id="rId22"/>
    <p:sldId id="301" r:id="rId23"/>
    <p:sldId id="300" r:id="rId2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0E09C1-BD6B-F09B-F53F-035568C413D4}" v="93" dt="2022-01-04T13:57:47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ner, Brian" userId="S::connerb@ucboe.net::f5dc14d8-b9a1-46ff-afd4-2426d289374e" providerId="AD" clId="Web-{C10E09C1-BD6B-F09B-F53F-035568C413D4}"/>
    <pc:docChg chg="addSld modSld">
      <pc:chgData name="Conner, Brian" userId="S::connerb@ucboe.net::f5dc14d8-b9a1-46ff-afd4-2426d289374e" providerId="AD" clId="Web-{C10E09C1-BD6B-F09B-F53F-035568C413D4}" dt="2022-01-04T13:57:47.776" v="90" actId="20577"/>
      <pc:docMkLst>
        <pc:docMk/>
      </pc:docMkLst>
      <pc:sldChg chg="modSp">
        <pc:chgData name="Conner, Brian" userId="S::connerb@ucboe.net::f5dc14d8-b9a1-46ff-afd4-2426d289374e" providerId="AD" clId="Web-{C10E09C1-BD6B-F09B-F53F-035568C413D4}" dt="2022-01-04T13:54:17.333" v="52" actId="20577"/>
        <pc:sldMkLst>
          <pc:docMk/>
          <pc:sldMk cId="0" sldId="259"/>
        </pc:sldMkLst>
        <pc:spChg chg="mod">
          <ac:chgData name="Conner, Brian" userId="S::connerb@ucboe.net::f5dc14d8-b9a1-46ff-afd4-2426d289374e" providerId="AD" clId="Web-{C10E09C1-BD6B-F09B-F53F-035568C413D4}" dt="2022-01-04T13:54:17.333" v="52" actId="20577"/>
          <ac:spMkLst>
            <pc:docMk/>
            <pc:sldMk cId="0" sldId="259"/>
            <ac:spMk id="17411" creationId="{EC202145-278E-41C3-B8B9-3036CD5294EF}"/>
          </ac:spMkLst>
        </pc:spChg>
      </pc:sldChg>
      <pc:sldChg chg="modSp">
        <pc:chgData name="Conner, Brian" userId="S::connerb@ucboe.net::f5dc14d8-b9a1-46ff-afd4-2426d289374e" providerId="AD" clId="Web-{C10E09C1-BD6B-F09B-F53F-035568C413D4}" dt="2022-01-04T13:54:25.786" v="53" actId="20577"/>
        <pc:sldMkLst>
          <pc:docMk/>
          <pc:sldMk cId="0" sldId="303"/>
        </pc:sldMkLst>
        <pc:spChg chg="mod">
          <ac:chgData name="Conner, Brian" userId="S::connerb@ucboe.net::f5dc14d8-b9a1-46ff-afd4-2426d289374e" providerId="AD" clId="Web-{C10E09C1-BD6B-F09B-F53F-035568C413D4}" dt="2022-01-04T13:54:25.786" v="53" actId="20577"/>
          <ac:spMkLst>
            <pc:docMk/>
            <pc:sldMk cId="0" sldId="303"/>
            <ac:spMk id="19459" creationId="{7CCE6A4B-404D-43E4-A121-0A78C33CB36B}"/>
          </ac:spMkLst>
        </pc:spChg>
      </pc:sldChg>
      <pc:sldChg chg="modSp new">
        <pc:chgData name="Conner, Brian" userId="S::connerb@ucboe.net::f5dc14d8-b9a1-46ff-afd4-2426d289374e" providerId="AD" clId="Web-{C10E09C1-BD6B-F09B-F53F-035568C413D4}" dt="2022-01-04T13:57:47.776" v="90" actId="20577"/>
        <pc:sldMkLst>
          <pc:docMk/>
          <pc:sldMk cId="1040101363" sldId="310"/>
        </pc:sldMkLst>
        <pc:spChg chg="mod">
          <ac:chgData name="Conner, Brian" userId="S::connerb@ucboe.net::f5dc14d8-b9a1-46ff-afd4-2426d289374e" providerId="AD" clId="Web-{C10E09C1-BD6B-F09B-F53F-035568C413D4}" dt="2022-01-04T13:54:54.537" v="70" actId="20577"/>
          <ac:spMkLst>
            <pc:docMk/>
            <pc:sldMk cId="1040101363" sldId="310"/>
            <ac:spMk id="2" creationId="{FC30FF8E-308B-4663-B588-F8BD48AAE0D4}"/>
          </ac:spMkLst>
        </pc:spChg>
        <pc:spChg chg="mod">
          <ac:chgData name="Conner, Brian" userId="S::connerb@ucboe.net::f5dc14d8-b9a1-46ff-afd4-2426d289374e" providerId="AD" clId="Web-{C10E09C1-BD6B-F09B-F53F-035568C413D4}" dt="2022-01-04T13:57:47.776" v="90" actId="20577"/>
          <ac:spMkLst>
            <pc:docMk/>
            <pc:sldMk cId="1040101363" sldId="310"/>
            <ac:spMk id="3" creationId="{20E4282C-889C-41AF-8A0B-A73F409B6B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6C1176-8421-403C-953C-DFAE8A5AE8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6AE92B-EA56-459E-9AA6-A4FF14EF2B9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D18D6D-D6EC-4B5B-9332-9A9A4E485D1D}" type="datetimeFigureOut">
              <a:rPr lang="en-US"/>
              <a:pPr>
                <a:defRPr/>
              </a:pPr>
              <a:t>1/4/2022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28BF5FB-2161-4D22-8CE7-98DD778882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DDB4F4D-0439-4EA2-BA0F-21EC59DD2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9CACD-D26D-419F-BF47-4FF7E4E481A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F03EA-1CFA-4DC4-A9C3-8A38580B38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4615EB1A-E00C-4CD9-B2AD-6F56FE2DCF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6F5330F3-5CCB-42F6-B1FB-8A1AA036F8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7C2A3E82-D65B-4108-B8E0-8B8578E8CC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8C48633C-FD06-42D5-AD05-EDFECD240F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7BDFFA-876E-4BE9-99AD-79FAFD7A6257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6FFBCF6D-1306-480C-B62D-3519EFC39C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868B51EF-5399-44CD-B8DA-87E465065B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7BF0245C-2970-49CF-AAE6-BDD8F9D08B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8C68AE-3F53-4CBB-9D3E-24217D14F509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A0425861-F085-4243-A0B1-D1A9AA2096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1B2FF599-6F66-42A8-86BF-E6421522C6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66F2E85C-EDE4-46F7-B806-2AA661753A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7D1160-5038-4FA5-823F-956107EA10C3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355217D-D3F2-460F-AA66-66F1C3FBD4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3413E24F-527D-4E86-BFA2-B7C2554813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4D5534DE-4B62-4853-9847-4109EA169A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8777BA-6AA0-4F11-B227-244BFC57FCC4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0F3B74F1-1E10-4358-9CD8-DEF85B6B4B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6FF9A4E4-74AA-4635-93D1-4E470BFEB7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EA6EAA5C-70C5-4155-9CCD-0281054463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FFFD5D-8DEB-4B96-B082-43DBB3F7ED70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C1826182-FB1B-4509-B409-BF9E5085ED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A0D75EB0-F69E-429A-84A9-7BCB2304A9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54FF236F-B537-417B-B9C9-1A66B9DCE3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959CFA-30B7-4316-885F-E6882BE06AAB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B447694F-1A32-45E9-BBCB-71CAB8F164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F97B56B4-6228-4A38-85A1-993560A3ED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7753EDA1-4937-4EEB-A2B9-67C154624B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7699DF-5AA0-42BD-97E8-684AA67A8956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5BB6C98-6DEE-4DA9-A853-3C5A637931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9F9BE8A0-A3F1-4E42-8DB5-E1F6D64439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C43A2D68-5543-47DB-8573-DE1E74E7E9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D54E99-6E11-44E5-AE9A-B4E217164134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E15D7F56-A61D-4AF4-A355-F0186BD479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493EF9E7-B0D4-4268-985A-AD48579F76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3E862374-5BF1-48D3-89FC-0749CC5D12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14C0BE-635F-49E0-BFED-792524AA6509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907372B2-50A6-4982-AA4B-1837A11B4E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7E2D2637-0BE5-481F-A2DF-B16FD68AC4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295BC178-D12B-450E-AE78-93A95079D0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0FA4D8-23A6-40C0-93BD-ED5DA4C05FCA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7BB9D457-FDD3-498F-807F-FF943936E2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DDEA3BBB-008A-43F6-8086-3975782F89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7EF20308-D515-4A6D-AC02-151B22B85F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4ADA4D-443B-412A-81E8-7686CBCC58B6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EDD41449-1546-4C12-96A4-FE9F2A0332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337182-1A8B-424B-9040-5D4782BC3638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B1890B5-1763-432E-BB6E-DC4350AAD5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37A5A8BD-5B13-449F-8E44-DFFF783877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80EE31F8-3F72-490B-928B-D193F37F4B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F2845A2C-0358-431B-8902-FD708E1DFB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15C41D16-9C79-4E53-BE38-39274BF974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7860DB-607B-4A41-98D1-7CC3C58EFA49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C6C3D17F-4451-4563-86F8-DD0A1D1170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A95754-8309-47D7-97E0-CF6970924CDF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801EA4C8-1EB4-45C4-92DC-C0D665CC0E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778B367-F155-49EF-A3A4-4016D8056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34E746-6283-4A05-B323-E82C733562A0}"/>
              </a:ext>
            </a:extLst>
          </p:cNvPr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938937-6CAE-479B-9230-3073E4966FF2}"/>
              </a:ext>
            </a:extLst>
          </p:cNvPr>
          <p:cNvSpPr/>
          <p:nvPr/>
        </p:nvSpPr>
        <p:spPr>
          <a:xfrm>
            <a:off x="-12700" y="6053138"/>
            <a:ext cx="29987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B21A2D-BAA7-491F-B118-1E007BE8BDA1}"/>
              </a:ext>
            </a:extLst>
          </p:cNvPr>
          <p:cNvSpPr/>
          <p:nvPr/>
        </p:nvSpPr>
        <p:spPr>
          <a:xfrm>
            <a:off x="3144838" y="6043613"/>
            <a:ext cx="9047162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>
            <a:extLst>
              <a:ext uri="{FF2B5EF4-FFF2-40B4-BE49-F238E27FC236}">
                <a16:creationId xmlns:a16="http://schemas.microsoft.com/office/drawing/2014/main" id="{A47F889C-7548-4FCE-BE94-C44C9982C6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8BDEC71-972B-4E6E-860E-020F24E5B7A9}" type="datetimeFigureOut">
              <a:rPr lang="en-US"/>
              <a:pPr>
                <a:defRPr/>
              </a:pPr>
              <a:t>1/4/2022</a:t>
            </a:fld>
            <a:endParaRPr 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0D1CB830-AD79-488B-A955-20A38A642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1300" y="236538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82C8DB4F-E2FA-4F20-89CF-610C0219A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AF296E-E3CE-4B75-9278-D078F22804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30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F3B25C46-D58E-4576-8D08-8E01D4C22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2555B-5BB8-4B37-A44A-3F8FAC3F98DA}" type="datetimeFigureOut">
              <a:rPr lang="en-US"/>
              <a:pPr>
                <a:defRPr/>
              </a:pPr>
              <a:t>1/4/2022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D8B5DE9-BE08-4B59-9D99-0CBB7B39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5A086A17-F3EA-4440-AABD-45F063498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47630-8F88-4C0A-B415-42E84703C6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00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56BEE7-CFCA-4579-8C23-20A8A880D7B0}"/>
              </a:ext>
            </a:extLst>
          </p:cNvPr>
          <p:cNvSpPr/>
          <p:nvPr/>
        </p:nvSpPr>
        <p:spPr bwMode="white">
          <a:xfrm>
            <a:off x="8128000" y="0"/>
            <a:ext cx="427038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C43190-E17B-4797-B8BB-C07DF9486BDC}"/>
              </a:ext>
            </a:extLst>
          </p:cNvPr>
          <p:cNvSpPr/>
          <p:nvPr/>
        </p:nvSpPr>
        <p:spPr>
          <a:xfrm>
            <a:off x="8189913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07DA32-45FD-499A-A974-D2BEB912C3AF}"/>
              </a:ext>
            </a:extLst>
          </p:cNvPr>
          <p:cNvSpPr/>
          <p:nvPr/>
        </p:nvSpPr>
        <p:spPr>
          <a:xfrm>
            <a:off x="8189913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D3F2D9D-8F89-425F-853B-F71C0C552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248400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5E0AF-559A-4921-8705-DB962CBFD73B}" type="datetimeFigureOut">
              <a:rPr lang="en-US"/>
              <a:pPr>
                <a:defRPr/>
              </a:pPr>
              <a:t>1/4/2022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4A8A00B-EBC2-4E2F-9053-0F6C570D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74310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1E54FE3-E956-4D52-B392-0CDB0FD1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074819" y="103981"/>
            <a:ext cx="533400" cy="325438"/>
          </a:xfrm>
        </p:spPr>
        <p:txBody>
          <a:bodyPr/>
          <a:lstStyle>
            <a:lvl1pPr>
              <a:defRPr/>
            </a:lvl1pPr>
          </a:lstStyle>
          <a:p>
            <a:fld id="{8C44F210-CD51-4312-858A-605EF71D4C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54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911AE13B-2141-47FD-BCC6-7EFAB83E9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DD54F-F0E8-4734-AEE3-B3AD8BAAA5FD}" type="datetimeFigureOut">
              <a:rPr lang="en-US"/>
              <a:pPr>
                <a:defRPr/>
              </a:pPr>
              <a:t>1/4/2022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93A349D-EE81-4B30-A643-AA39FD9EF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2B491DEE-FA98-4258-B74C-C63AAA38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4BE47-1E35-4FB9-AC75-E3F8714B6B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55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A1C330-2D9D-4C5A-9C43-6BF22F238C8E}"/>
              </a:ext>
            </a:extLst>
          </p:cNvPr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B91D2D-F9E7-4652-A326-03F22BC76A3A}"/>
              </a:ext>
            </a:extLst>
          </p:cNvPr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53C68-65D1-4369-A1F6-7596965AABBF}"/>
              </a:ext>
            </a:extLst>
          </p:cNvPr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343822FA-4F25-49EB-8699-16C94FBFE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6F4D2-9712-416E-9ECD-009A378BA9C7}" type="datetimeFigureOut">
              <a:rPr lang="en-US"/>
              <a:pPr>
                <a:defRPr/>
              </a:pPr>
              <a:t>1/4/2022</a:t>
            </a:fld>
            <a:endParaRPr lang="en-US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5F6606C3-4D08-4990-AB5A-1F3267BBDE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23C8C091-6031-493F-938A-06A46A7DBA4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359831C7-5D8F-4B1F-9177-A32C3A1B7C1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9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43577379-D6DA-4131-A163-12A097B15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256B47-EFA6-4B2D-A349-819144CB9753}" type="datetimeFigureOut">
              <a:rPr lang="en-US"/>
              <a:pPr>
                <a:defRPr/>
              </a:pPr>
              <a:t>1/4/2022</a:t>
            </a:fld>
            <a:endParaRPr 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F6DF1B8F-63AA-4502-B4A0-536F04849E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E7A8F7-2F00-4A8D-B6F1-1A66449B416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23465BA2-F3A5-4EFB-BE10-E2F01A740D2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B9BCAB7D-1326-45E6-A66A-111B06E6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0C0ED46-1DB2-4CF5-8326-C02F2F5FE1B5}" type="datetimeFigureOut">
              <a:rPr lang="en-US"/>
              <a:pPr>
                <a:defRPr/>
              </a:pPr>
              <a:t>1/4/2022</a:t>
            </a:fld>
            <a:endParaRPr lang="en-US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00C28586-16E7-407E-9B99-C5EF0E66DB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8C6015-AE91-4D04-9D26-83387E71AFF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0BEE6156-AD5E-4AB6-839C-974E9410B94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58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945EDAC9-D641-43E9-A427-275ED6C7D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E973B-2F27-49CB-8F21-603D9303160D}" type="datetimeFigureOut">
              <a:rPr lang="en-US"/>
              <a:pPr>
                <a:defRPr/>
              </a:pPr>
              <a:t>1/4/2022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9B73B76-ECB4-42E9-9EE5-B45D343B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81AA0D5C-9CC9-4158-95F4-2E42B3435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93B2-748C-4C0F-A4F1-4AC16E7431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19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6D69B9-0CF3-45A2-A1B3-991606818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B457F-2750-4F63-8C12-ECE87EACD084}" type="datetimeFigureOut">
              <a:rPr lang="en-US"/>
              <a:pPr>
                <a:defRPr/>
              </a:pPr>
              <a:t>1/4/2022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85F4DA-EA63-4130-BB1B-147459576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260FF-4360-4155-BF0E-BB3F054B8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5A1BA3-7C13-49AE-BD7F-003E28A5D4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09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378E3B15-19A5-49AC-B2E1-93F652F0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AD41-E4EC-412C-9AE6-846EE2FF7B5A}" type="datetimeFigureOut">
              <a:rPr lang="en-US"/>
              <a:pPr>
                <a:defRPr/>
              </a:pPr>
              <a:t>1/4/2022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4A6ED8EE-A2D5-4460-A926-754413C37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E46FCD0A-976C-4EEC-9F2F-C35280F0B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6BD44-0F19-4215-973D-B7EFF65750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11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D5D2B37-6614-4D7A-AA6A-40E72075C3B7}"/>
              </a:ext>
            </a:extLst>
          </p:cNvPr>
          <p:cNvSpPr/>
          <p:nvPr/>
        </p:nvSpPr>
        <p:spPr bwMode="white">
          <a:xfrm>
            <a:off x="-12700" y="4572000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4ECA02-2C44-4C23-A93E-0658DB8C59AE}"/>
              </a:ext>
            </a:extLst>
          </p:cNvPr>
          <p:cNvSpPr/>
          <p:nvPr/>
        </p:nvSpPr>
        <p:spPr>
          <a:xfrm>
            <a:off x="-12700" y="4664075"/>
            <a:ext cx="1951038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ABA84C-1F06-4A45-8F5E-8B753F1F192A}"/>
              </a:ext>
            </a:extLst>
          </p:cNvPr>
          <p:cNvSpPr/>
          <p:nvPr/>
        </p:nvSpPr>
        <p:spPr>
          <a:xfrm>
            <a:off x="2058988" y="4654550"/>
            <a:ext cx="1013301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9C0C29-320B-4993-8A96-86FFE67B0D13}"/>
              </a:ext>
            </a:extLst>
          </p:cNvPr>
          <p:cNvSpPr/>
          <p:nvPr/>
        </p:nvSpPr>
        <p:spPr bwMode="white">
          <a:xfrm>
            <a:off x="1930400" y="0"/>
            <a:ext cx="133350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B2FABD7E-6822-4694-AF35-0CBAB9E1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31200" y="6248400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7E3F62-3B50-4B7B-8A06-B47CFFB5BF8A}" type="datetimeFigureOut">
              <a:rPr lang="en-US"/>
              <a:pPr>
                <a:defRPr/>
              </a:pPr>
              <a:t>1/4/2022</a:t>
            </a:fld>
            <a:endParaRPr lang="en-US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0A7290DA-123E-4897-8DC4-0DC90547DC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930400" cy="663575"/>
          </a:xfrm>
        </p:spPr>
        <p:txBody>
          <a:bodyPr/>
          <a:lstStyle>
            <a:lvl1pPr>
              <a:defRPr sz="2800"/>
            </a:lvl1pPr>
          </a:lstStyle>
          <a:p>
            <a:fld id="{A64D96DA-23E6-4640-B002-F6A2BB8D63D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087F2E13-2FA5-4E3E-B07C-51660557944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33600" y="6248400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2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>
            <a:extLst>
              <a:ext uri="{FF2B5EF4-FFF2-40B4-BE49-F238E27FC236}">
                <a16:creationId xmlns:a16="http://schemas.microsoft.com/office/drawing/2014/main" id="{F880EBAF-29DF-4B49-837B-7CC89A19F73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8132B2E4-8299-429F-B3F7-8F78E9AA15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17563" y="1600200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3A64112-5AD5-4F4E-A7AC-D04F304A48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28000" y="6248400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FFA21D-4F35-423A-B58B-4A10A59ED639}" type="datetimeFigureOut">
              <a:rPr lang="en-US"/>
              <a:pPr>
                <a:defRPr/>
              </a:pPr>
              <a:t>1/4/2022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F82E57-3184-4BFC-BB4B-27743438F5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800" y="6248400"/>
            <a:ext cx="7227888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FAB3B7-853E-44BC-96C3-F920A7CF5D0A}"/>
              </a:ext>
            </a:extLst>
          </p:cNvPr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70E933-8AD8-4A6C-A8FA-68819281A5CB}"/>
              </a:ext>
            </a:extLst>
          </p:cNvPr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6414E-08D1-477A-80D8-575C087F4A35}"/>
              </a:ext>
            </a:extLst>
          </p:cNvPr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F5ECA0E5-0676-49CA-9DC7-AEDDB27A1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anose="020B0602020104020603" pitchFamily="34" charset="0"/>
              </a:defRPr>
            </a:lvl1pPr>
          </a:lstStyle>
          <a:p>
            <a:fld id="{47AD8E5C-63AC-477B-AD5F-FA4E3C5A23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40" r:id="rId5"/>
    <p:sldLayoutId id="2147483734" r:id="rId6"/>
    <p:sldLayoutId id="2147483741" r:id="rId7"/>
    <p:sldLayoutId id="2147483735" r:id="rId8"/>
    <p:sldLayoutId id="2147483742" r:id="rId9"/>
    <p:sldLayoutId id="2147483736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678EB9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F7A611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1ADF8-F09E-4832-892C-2CE8BB590B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renaissance</a:t>
            </a:r>
          </a:p>
        </p:txBody>
      </p:sp>
      <p:sp>
        <p:nvSpPr>
          <p:cNvPr id="10243" name="Subtitle 2">
            <a:extLst>
              <a:ext uri="{FF2B5EF4-FFF2-40B4-BE49-F238E27FC236}">
                <a16:creationId xmlns:a16="http://schemas.microsoft.com/office/drawing/2014/main" id="{EABF91DE-A705-4C22-9E02-875AB9217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6200" y="6049963"/>
            <a:ext cx="6705600" cy="6858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F6B291C1-E2BF-4257-B1FD-E1400F7AC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63" y="228600"/>
            <a:ext cx="10871200" cy="990600"/>
          </a:xfrm>
        </p:spPr>
        <p:txBody>
          <a:bodyPr/>
          <a:lstStyle/>
          <a:p>
            <a:r>
              <a:rPr lang="en-US" altLang="en-US"/>
              <a:t> Brunelleschi’s Dome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77AE5D3E-74D5-4198-882F-F60E936782D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7563" y="1600200"/>
            <a:ext cx="10871200" cy="449580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23556" name="Picture 2" descr="Image result for brunelleschi dome">
            <a:extLst>
              <a:ext uri="{FF2B5EF4-FFF2-40B4-BE49-F238E27FC236}">
                <a16:creationId xmlns:a16="http://schemas.microsoft.com/office/drawing/2014/main" id="{3034E238-105D-4090-9C88-EEE669BCB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655320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6DAA4BFC-3459-4E09-8D78-E1A6941CB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63" y="228600"/>
            <a:ext cx="10871200" cy="990600"/>
          </a:xfrm>
        </p:spPr>
        <p:txBody>
          <a:bodyPr/>
          <a:lstStyle/>
          <a:p>
            <a:r>
              <a:rPr lang="en-US" altLang="en-US"/>
              <a:t>The School of Athens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59E56C22-E482-4E66-8095-8976DE79F1B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7563" y="1600200"/>
            <a:ext cx="10871200" cy="449580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24580" name="Picture 4" descr="Raphael-School of Athens-1510-11">
            <a:extLst>
              <a:ext uri="{FF2B5EF4-FFF2-40B4-BE49-F238E27FC236}">
                <a16:creationId xmlns:a16="http://schemas.microsoft.com/office/drawing/2014/main" id="{1C4D4455-8F07-4FD0-B41F-FF3806602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6858000" cy="51085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53E2905F-C24D-4B98-9263-C3C04B0D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63" y="228600"/>
            <a:ext cx="10871200" cy="990600"/>
          </a:xfrm>
        </p:spPr>
        <p:txBody>
          <a:bodyPr/>
          <a:lstStyle/>
          <a:p>
            <a:r>
              <a:rPr lang="en-US" altLang="en-US"/>
              <a:t>David (Michelangelo)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18629251-B9C8-4E5A-A1B4-C3534122977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7563" y="1600200"/>
            <a:ext cx="10871200" cy="449580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25604" name="Picture 4" descr="Michelangelo-David-1501-04-detailed head">
            <a:extLst>
              <a:ext uri="{FF2B5EF4-FFF2-40B4-BE49-F238E27FC236}">
                <a16:creationId xmlns:a16="http://schemas.microsoft.com/office/drawing/2014/main" id="{549389DA-A24C-4C49-A0C0-327C3E68D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3802063" cy="453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 descr="hand">
            <a:extLst>
              <a:ext uri="{FF2B5EF4-FFF2-40B4-BE49-F238E27FC236}">
                <a16:creationId xmlns:a16="http://schemas.microsoft.com/office/drawing/2014/main" id="{0F82E5AA-F80F-4080-A30A-7D641D850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776413"/>
            <a:ext cx="2725738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AE34B7F4-2AFF-45EB-A73B-C7529A842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63" y="228600"/>
            <a:ext cx="10871200" cy="990600"/>
          </a:xfrm>
        </p:spPr>
        <p:txBody>
          <a:bodyPr/>
          <a:lstStyle/>
          <a:p>
            <a:r>
              <a:rPr lang="en-US" altLang="en-US"/>
              <a:t>The Pieta (Michelangelo)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DDC02F82-E356-408A-A406-AC31CFEABEE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7563" y="1600200"/>
            <a:ext cx="10871200" cy="449580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27652" name="Picture 4" descr="Michelangelo-Pieta-1498-99">
            <a:extLst>
              <a:ext uri="{FF2B5EF4-FFF2-40B4-BE49-F238E27FC236}">
                <a16:creationId xmlns:a16="http://schemas.microsoft.com/office/drawing/2014/main" id="{6F0843AC-7336-4452-9AAE-3FA1EF9A1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73238"/>
            <a:ext cx="4697413" cy="47037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AF062E01-CC8D-4995-B64B-A6F8F71B6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63" y="228600"/>
            <a:ext cx="10871200" cy="990600"/>
          </a:xfrm>
        </p:spPr>
        <p:txBody>
          <a:bodyPr/>
          <a:lstStyle/>
          <a:p>
            <a:r>
              <a:rPr lang="en-US" altLang="en-US"/>
              <a:t>The Sistine Chapel (Michelangelo)</a:t>
            </a:r>
          </a:p>
        </p:txBody>
      </p:sp>
      <p:pic>
        <p:nvPicPr>
          <p:cNvPr id="28675" name="Picture 4" descr="Michelangelo-Sistine Chapel-Full View-3">
            <a:extLst>
              <a:ext uri="{FF2B5EF4-FFF2-40B4-BE49-F238E27FC236}">
                <a16:creationId xmlns:a16="http://schemas.microsoft.com/office/drawing/2014/main" id="{3681586B-5437-4DF7-8485-9610136758E1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" y="3692525"/>
            <a:ext cx="2168525" cy="2913063"/>
          </a:xfrm>
          <a:noFill/>
          <a:ln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8676" name="Picture 5" descr="2ceil_ve">
            <a:extLst>
              <a:ext uri="{FF2B5EF4-FFF2-40B4-BE49-F238E27FC236}">
                <a16:creationId xmlns:a16="http://schemas.microsoft.com/office/drawing/2014/main" id="{8F36AC33-C467-4E11-9425-0DD304CF9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"/>
          <a:stretch>
            <a:fillRect/>
          </a:stretch>
        </p:blipFill>
        <p:spPr bwMode="auto">
          <a:xfrm>
            <a:off x="4876800" y="4116388"/>
            <a:ext cx="6827838" cy="25003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4" descr="The Creation of the Heavens (detail)">
            <a:extLst>
              <a:ext uri="{FF2B5EF4-FFF2-40B4-BE49-F238E27FC236}">
                <a16:creationId xmlns:a16="http://schemas.microsoft.com/office/drawing/2014/main" id="{1BD8AE0E-B246-46A7-873C-1F3732B81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52600"/>
            <a:ext cx="3048000" cy="22145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5" descr="0lastjud">
            <a:extLst>
              <a:ext uri="{FF2B5EF4-FFF2-40B4-BE49-F238E27FC236}">
                <a16:creationId xmlns:a16="http://schemas.microsoft.com/office/drawing/2014/main" id="{50DC8625-E7B8-480C-8907-9E43F04A9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4116388"/>
            <a:ext cx="2238375" cy="248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99C58480-A91A-4407-9186-F215AE95F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63" y="228600"/>
            <a:ext cx="10871200" cy="990600"/>
          </a:xfrm>
        </p:spPr>
        <p:txBody>
          <a:bodyPr/>
          <a:lstStyle/>
          <a:p>
            <a:pPr eaLnBrk="1" hangingPunct="1"/>
            <a:r>
              <a:rPr lang="en-US" altLang="en-US"/>
              <a:t>Mona Lisa (da Vinci)</a:t>
            </a:r>
          </a:p>
        </p:txBody>
      </p:sp>
      <p:sp>
        <p:nvSpPr>
          <p:cNvPr id="30723" name="Content Placeholder 1">
            <a:extLst>
              <a:ext uri="{FF2B5EF4-FFF2-40B4-BE49-F238E27FC236}">
                <a16:creationId xmlns:a16="http://schemas.microsoft.com/office/drawing/2014/main" id="{24DD88EE-D935-46D8-AE00-57F4EDD2B73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7563" y="1600200"/>
            <a:ext cx="10871200" cy="449580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30724" name="Picture 4" descr="http://www.popartuk.com/g/l/lgpp30545+mona-lisa-leonardo-da-vinci-poster.jpg">
            <a:extLst>
              <a:ext uri="{FF2B5EF4-FFF2-40B4-BE49-F238E27FC236}">
                <a16:creationId xmlns:a16="http://schemas.microsoft.com/office/drawing/2014/main" id="{BD880509-A8A4-4B86-AFBE-7944073D7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00200"/>
            <a:ext cx="35814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71BD66D7-744B-4612-9B36-F4AB030DD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63" y="228600"/>
            <a:ext cx="10871200" cy="990600"/>
          </a:xfrm>
        </p:spPr>
        <p:txBody>
          <a:bodyPr/>
          <a:lstStyle/>
          <a:p>
            <a:r>
              <a:rPr lang="en-US" altLang="en-US"/>
              <a:t>The Last Supper (da Vinci)</a:t>
            </a:r>
          </a:p>
        </p:txBody>
      </p:sp>
      <p:pic>
        <p:nvPicPr>
          <p:cNvPr id="32771" name="Picture 4" descr="Da Vinci-Last Supper-1498A">
            <a:extLst>
              <a:ext uri="{FF2B5EF4-FFF2-40B4-BE49-F238E27FC236}">
                <a16:creationId xmlns:a16="http://schemas.microsoft.com/office/drawing/2014/main" id="{C0129169-7D7F-486A-8025-76FC8379E7D3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2133600"/>
            <a:ext cx="7473950" cy="3929063"/>
          </a:xfrm>
          <a:noFill/>
          <a:ln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Placeholder 6">
            <a:extLst>
              <a:ext uri="{FF2B5EF4-FFF2-40B4-BE49-F238E27FC236}">
                <a16:creationId xmlns:a16="http://schemas.microsoft.com/office/drawing/2014/main" id="{31BCE11E-D2CD-43A6-BA57-EC701BA77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800" y="2743200"/>
            <a:ext cx="9498013" cy="16732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34819" name="Title 5">
            <a:extLst>
              <a:ext uri="{FF2B5EF4-FFF2-40B4-BE49-F238E27FC236}">
                <a16:creationId xmlns:a16="http://schemas.microsoft.com/office/drawing/2014/main" id="{B312D003-59C1-4481-B42D-A9EE5CFF1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Northern Renaissance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74BC7BB9-B3BC-4D54-87E1-42FD8ED23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63" y="228600"/>
            <a:ext cx="10871200" cy="990600"/>
          </a:xfrm>
        </p:spPr>
        <p:txBody>
          <a:bodyPr/>
          <a:lstStyle/>
          <a:p>
            <a:pPr eaLnBrk="1" hangingPunct="1"/>
            <a:r>
              <a:rPr lang="en-US" altLang="en-US"/>
              <a:t>How did the Renaissance spread?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8F9BEF7F-DA74-4751-93C0-16899AA5B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563" y="1600200"/>
            <a:ext cx="10871200" cy="4495800"/>
          </a:xfrm>
        </p:spPr>
        <p:txBody>
          <a:bodyPr/>
          <a:lstStyle/>
          <a:p>
            <a:pPr eaLnBrk="1" hangingPunct="1"/>
            <a:r>
              <a:rPr lang="en-US" altLang="en-US"/>
              <a:t>students returning from Italy</a:t>
            </a:r>
          </a:p>
          <a:p>
            <a:pPr eaLnBrk="1" hangingPunct="1"/>
            <a:r>
              <a:rPr lang="en-US" altLang="en-US"/>
              <a:t>commerce/universities</a:t>
            </a:r>
          </a:p>
          <a:p>
            <a:pPr eaLnBrk="1" hangingPunct="1"/>
            <a:r>
              <a:rPr lang="en-US" altLang="en-US"/>
              <a:t>printing press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A274EB62-1395-430B-A116-D87B9D82C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63" y="228600"/>
            <a:ext cx="10871200" cy="990600"/>
          </a:xfrm>
        </p:spPr>
        <p:txBody>
          <a:bodyPr/>
          <a:lstStyle/>
          <a:p>
            <a:pPr eaLnBrk="1" hangingPunct="1"/>
            <a:r>
              <a:rPr lang="en-US" altLang="en-US"/>
              <a:t>Spread of Ideas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27177AC3-557C-45BC-AB0F-3B37C742B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563" y="1600200"/>
            <a:ext cx="10871200" cy="4495800"/>
          </a:xfrm>
        </p:spPr>
        <p:txBody>
          <a:bodyPr/>
          <a:lstStyle/>
          <a:p>
            <a:pPr eaLnBrk="1" hangingPunct="1"/>
            <a:r>
              <a:rPr lang="en-US" altLang="en-US"/>
              <a:t>Printing press</a:t>
            </a:r>
          </a:p>
          <a:p>
            <a:pPr lvl="1" eaLnBrk="1" hangingPunct="1"/>
            <a:r>
              <a:rPr lang="en-US" altLang="en-US"/>
              <a:t>Johannes Gutenberg- 1450</a:t>
            </a:r>
          </a:p>
        </p:txBody>
      </p:sp>
      <p:pic>
        <p:nvPicPr>
          <p:cNvPr id="37892" name="Picture 2" descr="http://www.inkart.com/images/lineart/Gutenberg_2.gif">
            <a:extLst>
              <a:ext uri="{FF2B5EF4-FFF2-40B4-BE49-F238E27FC236}">
                <a16:creationId xmlns:a16="http://schemas.microsoft.com/office/drawing/2014/main" id="{D650C8D0-0093-4BF2-9E18-A90A8064F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438400"/>
            <a:ext cx="31337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4">
            <a:extLst>
              <a:ext uri="{FF2B5EF4-FFF2-40B4-BE49-F238E27FC236}">
                <a16:creationId xmlns:a16="http://schemas.microsoft.com/office/drawing/2014/main" id="{51FCAD13-2685-4511-A409-B37DBCD16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800" y="2743200"/>
            <a:ext cx="9498013" cy="16732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291" name="Title 3">
            <a:extLst>
              <a:ext uri="{FF2B5EF4-FFF2-40B4-BE49-F238E27FC236}">
                <a16:creationId xmlns:a16="http://schemas.microsoft.com/office/drawing/2014/main" id="{B0D37E8B-E71F-4187-BF95-84A0FD1BB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Introduction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62B326DB-8527-49C5-A210-7F1FD65E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63" y="228600"/>
            <a:ext cx="10871200" cy="990600"/>
          </a:xfrm>
        </p:spPr>
        <p:txBody>
          <a:bodyPr/>
          <a:lstStyle/>
          <a:p>
            <a:pPr eaLnBrk="1" hangingPunct="1"/>
            <a:r>
              <a:rPr lang="en-US" altLang="en-US"/>
              <a:t>Problems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44EA31BF-F014-4F73-A4BF-214DA1604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563" y="1600200"/>
            <a:ext cx="10871200" cy="4495800"/>
          </a:xfrm>
        </p:spPr>
        <p:txBody>
          <a:bodyPr/>
          <a:lstStyle/>
          <a:p>
            <a:pPr eaLnBrk="1" hangingPunct="1"/>
            <a:r>
              <a:rPr lang="en-US" altLang="en-US"/>
              <a:t>durability of paper books</a:t>
            </a:r>
          </a:p>
          <a:p>
            <a:pPr eaLnBrk="1" hangingPunct="1"/>
            <a:r>
              <a:rPr lang="en-US" altLang="en-US"/>
              <a:t>plainness of mass production</a:t>
            </a:r>
          </a:p>
          <a:p>
            <a:pPr eaLnBrk="1" hangingPunct="1"/>
            <a:r>
              <a:rPr lang="en-US" altLang="en-US"/>
              <a:t>threats to scribes</a:t>
            </a:r>
          </a:p>
        </p:txBody>
      </p:sp>
      <p:pic>
        <p:nvPicPr>
          <p:cNvPr id="39940" name="Picture 2" descr="http://4.bp.blogspot.com/_niPwTW3rBbU/SaKT8v79xJI/AAAAAAAACVA/Q8Ajuol5PLY/s320/gutenberg%27s+press.gif">
            <a:extLst>
              <a:ext uri="{FF2B5EF4-FFF2-40B4-BE49-F238E27FC236}">
                <a16:creationId xmlns:a16="http://schemas.microsoft.com/office/drawing/2014/main" id="{CF476E0C-7050-44AB-99F3-3213043E6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352800"/>
            <a:ext cx="24955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8BC1D8F8-9DFD-40B8-B9A7-FD6958F82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63" y="228600"/>
            <a:ext cx="10871200" cy="990600"/>
          </a:xfrm>
        </p:spPr>
        <p:txBody>
          <a:bodyPr/>
          <a:lstStyle/>
          <a:p>
            <a:r>
              <a:rPr lang="en-US" altLang="en-US"/>
              <a:t>A Peasant’s Wedding (Brueghal)</a:t>
            </a:r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25FD1D5E-D3D1-4404-8B5E-A8A24953661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7563" y="1600200"/>
            <a:ext cx="10871200" cy="449580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41988" name="Picture 4" descr="News-r~1">
            <a:extLst>
              <a:ext uri="{FF2B5EF4-FFF2-40B4-BE49-F238E27FC236}">
                <a16:creationId xmlns:a16="http://schemas.microsoft.com/office/drawing/2014/main" id="{C1FE66C9-92FF-4AF4-9749-84D6FE304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20838"/>
            <a:ext cx="6705600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4">
            <a:extLst>
              <a:ext uri="{FF2B5EF4-FFF2-40B4-BE49-F238E27FC236}">
                <a16:creationId xmlns:a16="http://schemas.microsoft.com/office/drawing/2014/main" id="{897FE8C1-6CFB-4D10-BC36-2E1490B88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63" y="228600"/>
            <a:ext cx="10871200" cy="9906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3011" name="Content Placeholder 5">
            <a:extLst>
              <a:ext uri="{FF2B5EF4-FFF2-40B4-BE49-F238E27FC236}">
                <a16:creationId xmlns:a16="http://schemas.microsoft.com/office/drawing/2014/main" id="{287B540B-DB26-42B1-975C-56239991D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563" y="1600200"/>
            <a:ext cx="10871200" cy="44958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3012" name="Picture 2" descr="http://www.brucevanpatter.com/bvp_images/painting_images/Brueghel_normal.jpg">
            <a:extLst>
              <a:ext uri="{FF2B5EF4-FFF2-40B4-BE49-F238E27FC236}">
                <a16:creationId xmlns:a16="http://schemas.microsoft.com/office/drawing/2014/main" id="{97676030-AB1D-4178-8587-8AD3CC029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9170988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773A2E50-A7AA-4BC6-8808-0F60A1C75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63" y="228600"/>
            <a:ext cx="10871200" cy="990600"/>
          </a:xfrm>
        </p:spPr>
        <p:txBody>
          <a:bodyPr/>
          <a:lstStyle/>
          <a:p>
            <a:pPr eaLnBrk="1" hangingPunct="1"/>
            <a:r>
              <a:rPr lang="en-US" altLang="en-US"/>
              <a:t>Italian/Northern Comparison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68546666-F6BF-4FBD-A7B9-ECA54B2BF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563" y="1600200"/>
            <a:ext cx="10871200" cy="4495800"/>
          </a:xfrm>
        </p:spPr>
        <p:txBody>
          <a:bodyPr/>
          <a:lstStyle/>
          <a:p>
            <a:pPr eaLnBrk="1" hangingPunct="1"/>
            <a:r>
              <a:rPr lang="en-US" altLang="en-US"/>
              <a:t>Italian</a:t>
            </a:r>
          </a:p>
          <a:p>
            <a:pPr lvl="1" eaLnBrk="1" hangingPunct="1"/>
            <a:r>
              <a:rPr lang="en-US" altLang="en-US"/>
              <a:t>humans based on models of Greek and Roman art</a:t>
            </a:r>
          </a:p>
          <a:p>
            <a:pPr lvl="1" eaLnBrk="1" hangingPunct="1"/>
            <a:r>
              <a:rPr lang="en-US" altLang="en-US"/>
              <a:t>rippling muscles/ ideal image</a:t>
            </a:r>
          </a:p>
          <a:p>
            <a:pPr eaLnBrk="1" hangingPunct="1"/>
            <a:r>
              <a:rPr lang="en-US" altLang="en-US"/>
              <a:t>Northern	</a:t>
            </a:r>
          </a:p>
          <a:p>
            <a:pPr lvl="1" eaLnBrk="1" hangingPunct="1"/>
            <a:r>
              <a:rPr lang="en-US" altLang="en-US"/>
              <a:t>more like normal people</a:t>
            </a:r>
          </a:p>
          <a:p>
            <a:pPr lvl="1" eaLnBrk="1" hangingPunct="1"/>
            <a:r>
              <a:rPr lang="en-US" altLang="en-US"/>
              <a:t>bald, frail, imperfect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9142CB9B-61D8-4CD3-8FC7-87E7EC847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63" y="228600"/>
            <a:ext cx="10871200" cy="9906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8E3B2DFD-1112-4269-B4F1-393F7883F06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7563" y="1600200"/>
            <a:ext cx="10871200" cy="4495800"/>
          </a:xfrm>
        </p:spPr>
        <p:txBody>
          <a:bodyPr/>
          <a:lstStyle/>
          <a:p>
            <a:pPr eaLnBrk="1" hangingPunct="1"/>
            <a:r>
              <a:rPr lang="en-US" altLang="en-US"/>
              <a:t>“rebirth” of art and learning (1300-1650 CE)</a:t>
            </a:r>
          </a:p>
          <a:p>
            <a:pPr eaLnBrk="1" hangingPunct="1"/>
            <a:r>
              <a:rPr lang="en-US" altLang="en-US"/>
              <a:t>began w/ wealth from trade</a:t>
            </a:r>
          </a:p>
          <a:p>
            <a:pPr eaLnBrk="1" hangingPunct="1"/>
            <a:r>
              <a:rPr lang="en-US" altLang="en-US"/>
              <a:t>financed by powerful families (Medici)</a:t>
            </a:r>
          </a:p>
          <a:p>
            <a:pPr eaLnBrk="1" hangingPunct="1"/>
            <a:r>
              <a:rPr lang="en-US" altLang="en-US"/>
              <a:t>centered in Italy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4">
            <a:extLst>
              <a:ext uri="{FF2B5EF4-FFF2-40B4-BE49-F238E27FC236}">
                <a16:creationId xmlns:a16="http://schemas.microsoft.com/office/drawing/2014/main" id="{1C1CA167-861C-44F0-99CB-5DD2CE603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800" y="2743200"/>
            <a:ext cx="9498013" cy="16732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16387" name="Title 3">
            <a:extLst>
              <a:ext uri="{FF2B5EF4-FFF2-40B4-BE49-F238E27FC236}">
                <a16:creationId xmlns:a16="http://schemas.microsoft.com/office/drawing/2014/main" id="{10F3DDF3-B9C7-4F70-8060-E81A537C7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Characteristics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B557BA6-2672-4F8D-A1EB-C32EFB582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63" y="228600"/>
            <a:ext cx="10871200" cy="990600"/>
          </a:xfrm>
        </p:spPr>
        <p:txBody>
          <a:bodyPr/>
          <a:lstStyle/>
          <a:p>
            <a:pPr eaLnBrk="1" hangingPunct="1"/>
            <a:r>
              <a:rPr lang="en-US" altLang="en-US"/>
              <a:t>Greek and/or Roman Influence</a:t>
            </a:r>
          </a:p>
        </p:txBody>
      </p:sp>
      <p:sp>
        <p:nvSpPr>
          <p:cNvPr id="17411" name="Content Placeholder 1">
            <a:extLst>
              <a:ext uri="{FF2B5EF4-FFF2-40B4-BE49-F238E27FC236}">
                <a16:creationId xmlns:a16="http://schemas.microsoft.com/office/drawing/2014/main" id="{EC202145-278E-41C3-B8B9-3036CD5294E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7563" y="1600200"/>
            <a:ext cx="10871200" cy="4495800"/>
          </a:xfrm>
        </p:spPr>
        <p:txBody>
          <a:bodyPr/>
          <a:lstStyle/>
          <a:p>
            <a:pPr marL="318770" indent="-318770"/>
            <a:r>
              <a:rPr lang="en-US" altLang="en-US" dirty="0"/>
              <a:t>came to them from Ottoman Empire</a:t>
            </a:r>
            <a:endParaRPr lang="en-US" dirty="0"/>
          </a:p>
          <a:p>
            <a:pPr marL="318770" indent="-318770"/>
            <a:r>
              <a:rPr lang="en-US" altLang="en-US" dirty="0"/>
              <a:t>artists</a:t>
            </a:r>
          </a:p>
          <a:p>
            <a:pPr marL="639445" lvl="1"/>
            <a:r>
              <a:rPr lang="en-US" altLang="en-US" dirty="0"/>
              <a:t>attempted to match the styles of classical artists</a:t>
            </a:r>
          </a:p>
          <a:p>
            <a:pPr lvl="2"/>
            <a:r>
              <a:rPr lang="en-US" altLang="en-US" dirty="0"/>
              <a:t>idealized version of the human form</a:t>
            </a:r>
          </a:p>
          <a:p>
            <a:pPr lvl="2"/>
            <a:r>
              <a:rPr lang="en-US" altLang="en-US" dirty="0"/>
              <a:t>realism</a:t>
            </a:r>
          </a:p>
          <a:p>
            <a:pPr marL="318770" indent="-318770"/>
            <a:r>
              <a:rPr lang="en-US" altLang="en-US" dirty="0"/>
              <a:t>architects</a:t>
            </a:r>
          </a:p>
          <a:p>
            <a:pPr marL="639445" lvl="1"/>
            <a:r>
              <a:rPr lang="en-US" altLang="en-US" dirty="0"/>
              <a:t>studied classical ruins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590EA27F-7735-4B55-AFDE-4B7529E88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63" y="228600"/>
            <a:ext cx="10871200" cy="990600"/>
          </a:xfrm>
        </p:spPr>
        <p:txBody>
          <a:bodyPr/>
          <a:lstStyle/>
          <a:p>
            <a:r>
              <a:rPr lang="en-US" altLang="en-US"/>
              <a:t>Humanism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7CCE6A4B-404D-43E4-A121-0A78C33CB36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7563" y="1600200"/>
            <a:ext cx="10871200" cy="4495800"/>
          </a:xfrm>
        </p:spPr>
        <p:txBody>
          <a:bodyPr/>
          <a:lstStyle/>
          <a:p>
            <a:pPr marL="318770" indent="-318770"/>
            <a:r>
              <a:rPr lang="en-US" altLang="en-US" dirty="0"/>
              <a:t>secular humanism</a:t>
            </a:r>
            <a:endParaRPr lang="en-US" dirty="0"/>
          </a:p>
          <a:p>
            <a:pPr marL="639445" lvl="1"/>
            <a:r>
              <a:rPr lang="en-US" altLang="en-US" dirty="0"/>
              <a:t>secular </a:t>
            </a:r>
          </a:p>
          <a:p>
            <a:pPr lvl="2"/>
            <a:r>
              <a:rPr lang="en-US" altLang="en-US" dirty="0"/>
              <a:t>Dealing with non-religious </a:t>
            </a:r>
          </a:p>
          <a:p>
            <a:pPr marL="639445" lvl="1">
              <a:buClr>
                <a:srgbClr val="836AAE"/>
              </a:buClr>
            </a:pPr>
            <a:r>
              <a:rPr lang="en-US" altLang="en-US" dirty="0"/>
              <a:t>humanism </a:t>
            </a:r>
          </a:p>
          <a:p>
            <a:pPr lvl="2"/>
            <a:r>
              <a:rPr lang="en-US" altLang="en-US" dirty="0"/>
              <a:t>placing human nature at the center of interests</a:t>
            </a:r>
          </a:p>
          <a:p>
            <a:pPr marL="318770" indent="-318770"/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081D8270-7EFC-46FB-B39E-F80CB3E01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63" y="228600"/>
            <a:ext cx="10871200" cy="990600"/>
          </a:xfrm>
        </p:spPr>
        <p:txBody>
          <a:bodyPr/>
          <a:lstStyle/>
          <a:p>
            <a:r>
              <a:rPr lang="en-US" altLang="en-US"/>
              <a:t>Emphasis on the Individual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9E483695-3120-436B-9C3B-6AE5ED1DF5C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7563" y="1600200"/>
            <a:ext cx="10871200" cy="4495800"/>
          </a:xfrm>
        </p:spPr>
        <p:txBody>
          <a:bodyPr/>
          <a:lstStyle/>
          <a:p>
            <a:r>
              <a:rPr lang="en-US" altLang="en-US"/>
              <a:t>celebrating individuals for their achievements</a:t>
            </a:r>
          </a:p>
          <a:p>
            <a:r>
              <a:rPr lang="en-US" altLang="en-US"/>
              <a:t>“Renaissance Man”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FF8E-308B-4663-B588-F8BD48AAE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Celebration of Secular Achievements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4282C-889C-41AF-8A0B-A73F409B6B0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18770" indent="-318770"/>
            <a:r>
              <a:rPr lang="en-US" dirty="0"/>
              <a:t>Things that occurred in this world</a:t>
            </a:r>
          </a:p>
        </p:txBody>
      </p:sp>
    </p:spTree>
    <p:extLst>
      <p:ext uri="{BB962C8B-B14F-4D97-AF65-F5344CB8AC3E}">
        <p14:creationId xmlns:p14="http://schemas.microsoft.com/office/powerpoint/2010/main" val="1040101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Placeholder 4">
            <a:extLst>
              <a:ext uri="{FF2B5EF4-FFF2-40B4-BE49-F238E27FC236}">
                <a16:creationId xmlns:a16="http://schemas.microsoft.com/office/drawing/2014/main" id="{73E43C3F-E971-4480-9D12-1505CB87B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800" y="2743200"/>
            <a:ext cx="9498013" cy="16732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1507" name="Title 3">
            <a:extLst>
              <a:ext uri="{FF2B5EF4-FFF2-40B4-BE49-F238E27FC236}">
                <a16:creationId xmlns:a16="http://schemas.microsoft.com/office/drawing/2014/main" id="{887E6D80-B68C-4C44-91EE-42DB57E51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Art/Architecture Analysis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Slik-1">
      <a:dk1>
        <a:srgbClr val="000000"/>
      </a:dk1>
      <a:lt1>
        <a:srgbClr val="FFFFFF"/>
      </a:lt1>
      <a:dk2>
        <a:srgbClr val="043988"/>
      </a:dk2>
      <a:lt2>
        <a:srgbClr val="92C2EB"/>
      </a:lt2>
      <a:accent1>
        <a:srgbClr val="836AAE"/>
      </a:accent1>
      <a:accent2>
        <a:srgbClr val="5DA577"/>
      </a:accent2>
      <a:accent3>
        <a:srgbClr val="678EB9"/>
      </a:accent3>
      <a:accent4>
        <a:srgbClr val="F7A611"/>
      </a:accent4>
      <a:accent5>
        <a:srgbClr val="A1AB38"/>
      </a:accent5>
      <a:accent6>
        <a:srgbClr val="C17790"/>
      </a:accent6>
      <a:hlink>
        <a:srgbClr val="DA5723"/>
      </a:hlink>
      <a:folHlink>
        <a:srgbClr val="226CA5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446</TotalTime>
  <Words>199</Words>
  <Application>Microsoft Office PowerPoint</Application>
  <PresentationFormat>Widescreen</PresentationFormat>
  <Paragraphs>65</Paragraphs>
  <Slides>23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Median</vt:lpstr>
      <vt:lpstr>The renaissance</vt:lpstr>
      <vt:lpstr>Introduction</vt:lpstr>
      <vt:lpstr>PowerPoint Presentation</vt:lpstr>
      <vt:lpstr>Characteristics</vt:lpstr>
      <vt:lpstr>Greek and/or Roman Influence</vt:lpstr>
      <vt:lpstr>Humanism</vt:lpstr>
      <vt:lpstr>Emphasis on the Individual</vt:lpstr>
      <vt:lpstr>Celebration of Secular Achievements</vt:lpstr>
      <vt:lpstr>Art/Architecture Analysis</vt:lpstr>
      <vt:lpstr> Brunelleschi’s Dome</vt:lpstr>
      <vt:lpstr>The School of Athens</vt:lpstr>
      <vt:lpstr>David (Michelangelo)</vt:lpstr>
      <vt:lpstr>The Pieta (Michelangelo)</vt:lpstr>
      <vt:lpstr>The Sistine Chapel (Michelangelo)</vt:lpstr>
      <vt:lpstr>Mona Lisa (da Vinci)</vt:lpstr>
      <vt:lpstr>The Last Supper (da Vinci)</vt:lpstr>
      <vt:lpstr>The Northern Renaissance</vt:lpstr>
      <vt:lpstr>How did the Renaissance spread?</vt:lpstr>
      <vt:lpstr>Spread of Ideas</vt:lpstr>
      <vt:lpstr>Problems</vt:lpstr>
      <vt:lpstr>A Peasant’s Wedding (Brueghal)</vt:lpstr>
      <vt:lpstr>PowerPoint Presentation</vt:lpstr>
      <vt:lpstr>Italian/Northern Comparison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renaissance</dc:title>
  <dc:creator>Brian</dc:creator>
  <cp:lastModifiedBy>Conner, Brian</cp:lastModifiedBy>
  <cp:revision>30</cp:revision>
  <dcterms:created xsi:type="dcterms:W3CDTF">2010-12-28T20:27:47Z</dcterms:created>
  <dcterms:modified xsi:type="dcterms:W3CDTF">2022-01-04T13:57:48Z</dcterms:modified>
</cp:coreProperties>
</file>