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01" r:id="rId1"/>
  </p:sldMasterIdLst>
  <p:notesMasterIdLst>
    <p:notesMasterId r:id="rId16"/>
  </p:notesMasterIdLst>
  <p:sldIdLst>
    <p:sldId id="256" r:id="rId2"/>
    <p:sldId id="260" r:id="rId3"/>
    <p:sldId id="261" r:id="rId4"/>
    <p:sldId id="263" r:id="rId5"/>
    <p:sldId id="264" r:id="rId6"/>
    <p:sldId id="265" r:id="rId7"/>
    <p:sldId id="259" r:id="rId8"/>
    <p:sldId id="272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lvl1pPr marL="0" indent="0" algn="l" defTabSz="914400" rtl="0" fontAlgn="base">
      <a:lnSpc>
        <a:spcPct val="100000"/>
      </a:lnSpc>
      <a:spcBef>
        <a:spcPct val="0"/>
      </a:spcBef>
      <a:spcAft>
        <a:spcPct val="0"/>
      </a:spcAft>
      <a:buNone/>
      <a:defRPr lang="en-US" sz="1800" b="0" i="0" u="none" baseline="0" dirty="0" smtClean="0">
        <a:solidFill>
          <a:schemeClr val="tx1"/>
        </a:solidFill>
        <a:latin typeface="Arial" charset="0"/>
      </a:defRPr>
    </a:lvl1pPr>
    <a:lvl2pPr marL="4572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Arial" charset="0"/>
      </a:defRPr>
    </a:lvl2pPr>
    <a:lvl3pPr marL="9144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Arial" charset="0"/>
      </a:defRPr>
    </a:lvl3pPr>
    <a:lvl4pPr marL="13716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Arial" charset="0"/>
      </a:defRPr>
    </a:lvl4pPr>
    <a:lvl5pPr marL="1828800" indent="0">
      <a:lnSpc>
        <a:spcPct val="100000"/>
      </a:lnSpc>
      <a:spcBef>
        <a:spcPct val="0"/>
      </a:spcBef>
      <a:spcAft>
        <a:spcPct val="0"/>
      </a:spcAft>
      <a:buNone/>
      <a:defRPr lang="en-US" sz="1800" b="0" i="0" u="none" dirty="0" smtClean="0">
        <a:solidFill>
          <a:schemeClr val="tx1"/>
        </a:solidFill>
        <a:latin typeface="Arial" charset="0"/>
      </a:defRPr>
    </a:lvl5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CECF52-1A0C-E572-66CC-20F1037B93F3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2" autoAdjust="0"/>
    <p:restoredTop sz="88417"/>
  </p:normalViewPr>
  <p:slideViewPr>
    <p:cSldViewPr snapToGrid="0">
      <p:cViewPr varScale="1">
        <p:scale>
          <a:sx n="77" d="100"/>
          <a:sy n="77" d="100"/>
        </p:scale>
        <p:origin x="10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Box 20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r>
              <a:rPr lang="en-US" sz="1200" dirty="0" smtClean="0"/>
              <a:t>*</a:t>
            </a:r>
          </a:p>
        </p:txBody>
      </p:sp>
      <p:sp>
        <p:nvSpPr>
          <p:cNvPr id="21" name="Text Box 21"/>
          <p:cNvSpPr>
            <a:spLocks noGrp="1"/>
          </p:cNvSpPr>
          <p:nvPr>
            <p:ph type="dt" idx="1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pPr algn="r"/>
            <a:r>
              <a:rPr lang="en-US" sz="1200" dirty="0" smtClean="0"/>
              <a:t>*</a:t>
            </a:r>
          </a:p>
        </p:txBody>
      </p:sp>
      <p:sp>
        <p:nvSpPr>
          <p:cNvPr id="22" name="Text Box 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round/>
            <a:headEnd/>
            <a:tailEnd/>
          </a:ln>
        </p:spPr>
      </p:sp>
      <p:sp>
        <p:nvSpPr>
          <p:cNvPr id="23" name="Text Box 23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24" name="Text Box 24"/>
          <p:cNvSpPr>
            <a:spLocks noGrp="1"/>
          </p:cNvSpPr>
          <p:nvPr>
            <p:ph type="ftr" sz="quarter" idx="4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ln>
            <a:noFill/>
          </a:ln>
        </p:spPr>
        <p:txBody>
          <a:bodyPr numCol="1" anchor="b"/>
          <a:lstStyle/>
          <a:p>
            <a:r>
              <a:rPr lang="en-US" sz="1200" dirty="0" smtClean="0"/>
              <a:t>*</a:t>
            </a:r>
          </a:p>
        </p:txBody>
      </p:sp>
      <p:sp>
        <p:nvSpPr>
          <p:cNvPr id="25" name="Text Box 25"/>
          <p:cNvSpPr>
            <a:spLocks noGrp="1"/>
          </p:cNvSpPr>
          <p:nvPr>
            <p:ph type="sldNum" sz="quarter" idx="5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ln>
            <a:noFill/>
          </a:ln>
        </p:spPr>
        <p:txBody>
          <a:bodyPr numCol="1" anchor="b"/>
          <a:lstStyle/>
          <a:p>
            <a:pPr algn="r"/>
            <a:r>
              <a:rPr lang="en-US" sz="1200" dirty="0" smtClean="0"/>
              <a:t>*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enaissance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Scribe" TargetMode="External"/><Relationship Id="rId4" Type="http://schemas.openxmlformats.org/officeDocument/2006/relationships/hyperlink" Target="http://en.wikipedia.org/wiki/History_of_typography_in_East_Asia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 Box 10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08" name="Text Box 108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r>
              <a:t>Luther translates the Bible to German and believes that people should be able to interpret the Bible for themselves.  </a:t>
            </a:r>
          </a:p>
          <a:p>
            <a:r>
              <a:t>Coffer means chest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Box 11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12" name="Text Box 11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r>
              <a:t>Pope Leo X by Raphel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 Box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10" name="Text Box 110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numCol="1"/>
          <a:lstStyle/>
          <a:p>
            <a:r>
              <a:t>Like the Kindle or Nook to early modern Europeans.</a:t>
            </a:r>
          </a:p>
          <a:p>
            <a:r>
              <a:t>A single </a:t>
            </a:r>
            <a:r>
              <a:rPr>
                <a:hlinkClick r:id="rId3"/>
              </a:rPr>
              <a:t>Renaissance</a:t>
            </a:r>
            <a:r>
              <a:t> printing press could produce 3,600 pages per workday, compared to forty by </a:t>
            </a:r>
            <a:r>
              <a:rPr>
                <a:hlinkClick r:id="rId4"/>
              </a:rPr>
              <a:t>hand-printing</a:t>
            </a:r>
            <a:r>
              <a:t> and a few by </a:t>
            </a:r>
            <a:r>
              <a:rPr>
                <a:hlinkClick r:id="rId5" tooltip="Scribe"/>
              </a:rPr>
              <a:t>hand-copying</a:t>
            </a:r>
            <a:r>
              <a:t>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9600221-B624-45B7-9E68-D1D7975258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6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369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992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311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885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1837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9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60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392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949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051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428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53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11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11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68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pPr algn="ct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pPr algn="r"/>
            <a:r>
              <a:rPr lang="en-US" sz="1400" smtClean="0">
                <a:solidFill>
                  <a:schemeClr val="bg2"/>
                </a:solidFill>
              </a:rPr>
              <a:t>*</a:t>
            </a:r>
            <a:endParaRPr lang="en-US" sz="140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29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6/61/Luther46c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upload.wikimedia.org/wikipedia/commons/6/6e/Wittenberg_Thesentuer_Schlosskirche.JPG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a/a2/Pope-leo10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28"/>
          <p:cNvSpPr>
            <a:spLocks noGrp="1"/>
          </p:cNvSpPr>
          <p:nvPr>
            <p:ph type="ctrTitle"/>
          </p:nvPr>
        </p:nvSpPr>
        <p:spPr/>
        <p:txBody>
          <a:bodyPr/>
          <a:lstStyle>
            <a:lvl1pPr algn="ctr">
              <a:defRPr lang="en-US" dirty="0" smtClean="0"/>
            </a:lvl1pPr>
          </a:lstStyle>
          <a:p>
            <a:r>
              <a:rPr lang="en-US" smtClean="0"/>
              <a:t>The Protestant Reformation</a:t>
            </a:r>
            <a:endParaRPr lang="en-US" dirty="0" smtClean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Text Box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Text Box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three pronged strategy to counter the Protestant Reformation and expand Catholicism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Inquisition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attempt to discover and punish nonbelievers (Protestants)</a:t>
            </a:r>
          </a:p>
        </p:txBody>
      </p:sp>
      <p:pic>
        <p:nvPicPr>
          <p:cNvPr id="4098" name="Picture 2" descr="Image result for catholic inquis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73" y="3522228"/>
            <a:ext cx="57150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Jesuits (1540)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religious order founded by Ignatius of Loyola</a:t>
            </a:r>
          </a:p>
          <a:p>
            <a:r>
              <a:rPr lang="en-US" sz="2000" dirty="0"/>
              <a:t>missionary activity, particularly in New World</a:t>
            </a:r>
          </a:p>
          <a:p>
            <a:endParaRPr lang="en-US" dirty="0"/>
          </a:p>
        </p:txBody>
      </p:sp>
      <p:pic>
        <p:nvPicPr>
          <p:cNvPr id="5122" name="Picture 2" descr="Image result for jesuit missiona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452" y="3507731"/>
            <a:ext cx="4210038" cy="288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Council of Trent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corrected some abuses</a:t>
            </a:r>
          </a:p>
          <a:p>
            <a:r>
              <a:rPr lang="en-US" sz="2000" dirty="0"/>
              <a:t>reaffirmed some rituals</a:t>
            </a:r>
          </a:p>
          <a:p>
            <a:r>
              <a:rPr lang="en-US" sz="2000" dirty="0"/>
              <a:t>Index of Prohibited Books</a:t>
            </a:r>
          </a:p>
          <a:p>
            <a:pPr lvl="1"/>
            <a:r>
              <a:rPr lang="en-US" sz="1800" dirty="0"/>
              <a:t>writings dangerous to faith</a:t>
            </a:r>
          </a:p>
        </p:txBody>
      </p:sp>
      <p:pic>
        <p:nvPicPr>
          <p:cNvPr id="2050" name="Picture 2" descr="Image result for catholic re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144" y="4011460"/>
            <a:ext cx="307657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Results of Catholic Reformation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Catholicism remained dominant in the Mediterranean region</a:t>
            </a:r>
          </a:p>
          <a:p>
            <a:r>
              <a:rPr lang="en-US" sz="2000" dirty="0"/>
              <a:t>Spanish, Portuguese, French colonies were established as Catholic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 Box 6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Protestant Reformation?</a:t>
            </a:r>
            <a:endParaRPr lang="en-US" dirty="0" smtClean="0"/>
          </a:p>
        </p:txBody>
      </p:sp>
      <p:sp>
        <p:nvSpPr>
          <p:cNvPr id="64" name="Text Box 6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Protestant Reformation- a religious movement in the 1500’s that split the Christian church in western Europe and led to the establishment of a number of new churches. 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People grew displeased with the churches…</a:t>
            </a:r>
          </a:p>
          <a:p>
            <a:pPr lvl="2"/>
            <a:r>
              <a:rPr lang="en-US" dirty="0" smtClean="0"/>
              <a:t>Financial Corruption</a:t>
            </a:r>
          </a:p>
          <a:p>
            <a:pPr lvl="2"/>
            <a:r>
              <a:rPr lang="en-US" dirty="0" smtClean="0"/>
              <a:t>Abuse of Power</a:t>
            </a:r>
          </a:p>
          <a:p>
            <a:pPr lvl="2"/>
            <a:r>
              <a:rPr lang="en-US" dirty="0" smtClean="0"/>
              <a:t>Immorality</a:t>
            </a:r>
          </a:p>
          <a:p>
            <a:pPr lvl="2"/>
            <a:endParaRPr lang="en-US" dirty="0" smtClean="0"/>
          </a:p>
        </p:txBody>
      </p:sp>
      <p:sp>
        <p:nvSpPr>
          <p:cNvPr id="61" name="Text Box 6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2" name="Text Box 6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 Box 6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Immediate Cause of the Reformation</a:t>
            </a:r>
            <a:endParaRPr lang="en-US" dirty="0" smtClean="0"/>
          </a:p>
        </p:txBody>
      </p:sp>
      <p:sp>
        <p:nvSpPr>
          <p:cNvPr id="68" name="Text Box 68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r>
              <a:rPr lang="en-US" sz="2000" dirty="0"/>
              <a:t>Pope Leo X needs money to build St. Peter’s Basilica…so he sells indulgences</a:t>
            </a:r>
            <a:endParaRPr lang="en-US" dirty="0" smtClean="0"/>
          </a:p>
          <a:p>
            <a:pPr lvl="1"/>
            <a:r>
              <a:rPr lang="en-US" sz="1800" dirty="0"/>
              <a:t>Indulgences- were pardons issued by the pope that people could buy to reduce a soul’s time in purgatory = (People could buy forgiveness)</a:t>
            </a:r>
          </a:p>
        </p:txBody>
      </p:sp>
      <p:sp>
        <p:nvSpPr>
          <p:cNvPr id="65" name="Text Box 6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6" name="Text Box 6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" name="Picture 69"/>
          <p:cNvPicPr>
            <a:picLocks/>
          </p:cNvPicPr>
          <p:nvPr/>
        </p:nvPicPr>
        <p:blipFill>
          <a:blip r:embed="rId2"/>
          <a:stretch/>
        </p:blipFill>
        <p:spPr>
          <a:xfrm>
            <a:off x="8230256" y="4139057"/>
            <a:ext cx="1792353" cy="2455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7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Martin Luther</a:t>
            </a:r>
            <a:endParaRPr lang="en-US" dirty="0" smtClean="0"/>
          </a:p>
        </p:txBody>
      </p:sp>
      <p:sp>
        <p:nvSpPr>
          <p:cNvPr id="78" name="Text Box 7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r>
              <a:rPr lang="en-US" sz="2000" dirty="0"/>
              <a:t>Luther was a German monk and professor of theology (religion) at the University of Wittenberg.  </a:t>
            </a:r>
          </a:p>
        </p:txBody>
      </p:sp>
      <p:sp>
        <p:nvSpPr>
          <p:cNvPr id="75" name="Text Box 7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6" name="Text Box 7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9" name="Picture 79">
            <a:hlinkClick r:id="rId3"/>
          </p:cNvPr>
          <p:cNvPicPr>
            <a:picLocks/>
          </p:cNvPicPr>
          <p:nvPr/>
        </p:nvPicPr>
        <p:blipFill>
          <a:blip r:embed="rId4"/>
          <a:stretch/>
        </p:blipFill>
        <p:spPr>
          <a:xfrm>
            <a:off x="2963653" y="3925714"/>
            <a:ext cx="2162175" cy="2324100"/>
          </a:xfrm>
          <a:prstGeom prst="rect">
            <a:avLst/>
          </a:prstGeom>
          <a:noFill/>
        </p:spPr>
      </p:pic>
      <p:pic>
        <p:nvPicPr>
          <p:cNvPr id="81" name="Picture 81">
            <a:hlinkClick r:id="rId5"/>
          </p:cNvPr>
          <p:cNvPicPr>
            <a:picLocks/>
          </p:cNvPicPr>
          <p:nvPr/>
        </p:nvPicPr>
        <p:blipFill>
          <a:blip r:embed="rId6"/>
          <a:stretch/>
        </p:blipFill>
        <p:spPr>
          <a:xfrm>
            <a:off x="7057689" y="3844098"/>
            <a:ext cx="1648739" cy="2438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 Box 8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Luther’s 95 Theses</a:t>
            </a:r>
            <a:endParaRPr lang="en-US"/>
          </a:p>
        </p:txBody>
      </p:sp>
      <p:sp>
        <p:nvSpPr>
          <p:cNvPr id="86" name="Text Box 8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1517, the 95 Theses were nailed to a church door.  They were written in Latin.</a:t>
            </a:r>
          </a:p>
          <a:p>
            <a:pPr lvl="1"/>
            <a:r>
              <a:rPr lang="en-US" dirty="0" smtClean="0"/>
              <a:t>Criticized: </a:t>
            </a:r>
          </a:p>
          <a:p>
            <a:pPr lvl="2"/>
            <a:r>
              <a:rPr lang="en-US" dirty="0" smtClean="0"/>
              <a:t>Indulgences</a:t>
            </a:r>
          </a:p>
          <a:p>
            <a:pPr lvl="2"/>
            <a:r>
              <a:rPr lang="en-US" dirty="0" smtClean="0"/>
              <a:t>Power of Pope</a:t>
            </a:r>
          </a:p>
          <a:p>
            <a:pPr lvl="2"/>
            <a:r>
              <a:rPr lang="en-US" dirty="0" smtClean="0"/>
              <a:t>Wealth of Church</a:t>
            </a:r>
          </a:p>
          <a:p>
            <a:r>
              <a:rPr lang="en-US" dirty="0" smtClean="0"/>
              <a:t>God’s Grace won by faith alone</a:t>
            </a:r>
          </a:p>
          <a:p>
            <a:pPr lvl="1"/>
            <a:r>
              <a:rPr lang="en-US" dirty="0" smtClean="0"/>
              <a:t>Catholic View:  Good Works</a:t>
            </a:r>
          </a:p>
        </p:txBody>
      </p:sp>
      <p:sp>
        <p:nvSpPr>
          <p:cNvPr id="83" name="Text Box 8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4" name="Text Box 8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95 thes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97" y="3926073"/>
            <a:ext cx="3758635" cy="211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 Box 8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Catholic Response</a:t>
            </a:r>
            <a:endParaRPr lang="en-US" dirty="0"/>
          </a:p>
        </p:txBody>
      </p:sp>
      <p:sp>
        <p:nvSpPr>
          <p:cNvPr id="90" name="Text Box 9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2000" dirty="0"/>
              <a:t>In 1520 Pope Leo X excommunicated Luther.</a:t>
            </a:r>
          </a:p>
          <a:p>
            <a:pPr lvl="1"/>
            <a:r>
              <a:rPr lang="en-US" dirty="0" smtClean="0"/>
              <a:t>Excommunication- expelled him from the church.</a:t>
            </a:r>
          </a:p>
          <a:p>
            <a:pPr lvl="1"/>
            <a:r>
              <a:rPr lang="en-US" dirty="0" smtClean="0"/>
              <a:t>Holy Roman Emperor Charles V passed measures to suppress Luther’s writings.</a:t>
            </a:r>
          </a:p>
          <a:p>
            <a:pPr lvl="1"/>
            <a:r>
              <a:rPr lang="en-US" dirty="0" smtClean="0"/>
              <a:t>Lutheran princes in Germany issued a protestation or protest.</a:t>
            </a:r>
          </a:p>
          <a:p>
            <a:pPr lvl="2"/>
            <a:r>
              <a:rPr lang="en-US" dirty="0" smtClean="0"/>
              <a:t>Hence the term Protestant</a:t>
            </a:r>
          </a:p>
        </p:txBody>
      </p:sp>
      <p:sp>
        <p:nvSpPr>
          <p:cNvPr id="87" name="Text Box 8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8" name="Text Box 8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1" name="Picture 91">
            <a:hlinkClick r:id="rId3"/>
          </p:cNvPr>
          <p:cNvPicPr>
            <a:picLocks/>
          </p:cNvPicPr>
          <p:nvPr/>
        </p:nvPicPr>
        <p:blipFill>
          <a:blip r:embed="rId4"/>
          <a:stretch/>
        </p:blipFill>
        <p:spPr>
          <a:xfrm>
            <a:off x="8341206" y="560638"/>
            <a:ext cx="1747837" cy="215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 Box 5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Important Developments that aid the process to Reformation</a:t>
            </a:r>
          </a:p>
        </p:txBody>
      </p:sp>
      <p:sp>
        <p:nvSpPr>
          <p:cNvPr id="57" name="Text Box 57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sz="2800" dirty="0" smtClean="0"/>
            </a:lvl1pPr>
            <a:lvl2pPr>
              <a:defRPr lang="en-US" sz="2400" dirty="0" smtClean="0"/>
            </a:lvl2pPr>
            <a:lvl3pPr>
              <a:defRPr lang="en-US" sz="2000" dirty="0" smtClean="0"/>
            </a:lvl3pPr>
            <a:lvl4pPr>
              <a:defRPr lang="en-US" sz="1800" dirty="0" smtClean="0"/>
            </a:lvl4pPr>
            <a:lvl5pPr>
              <a:defRPr lang="en-US" sz="1800" dirty="0" smtClean="0"/>
            </a:lvl5pPr>
          </a:lstStyle>
          <a:p>
            <a:r>
              <a:rPr lang="en-US" sz="2000" dirty="0"/>
              <a:t>The Printing Press</a:t>
            </a:r>
          </a:p>
          <a:p>
            <a:pPr lvl="1"/>
            <a:r>
              <a:rPr lang="en-US" sz="1800" dirty="0"/>
              <a:t>Books are now available to the masses not just the rich!  (Faster production=cheaper books)</a:t>
            </a:r>
          </a:p>
          <a:p>
            <a:pPr lvl="1"/>
            <a:r>
              <a:rPr lang="en-US" sz="1800" dirty="0"/>
              <a:t>People have access to books whenever they want them.  </a:t>
            </a:r>
          </a:p>
        </p:txBody>
      </p:sp>
      <p:sp>
        <p:nvSpPr>
          <p:cNvPr id="54" name="Text Box 5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5" name="Text Box 5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Image result for europe religion map 16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016" y="2235200"/>
            <a:ext cx="53721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63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Catholic Reformation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161</TotalTime>
  <Words>379</Words>
  <Application>Microsoft Office PowerPoint</Application>
  <PresentationFormat>Widescreen</PresentationFormat>
  <Paragraphs>52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Century Gothic</vt:lpstr>
      <vt:lpstr>Wingdings 3</vt:lpstr>
      <vt:lpstr>Ion Boardroom</vt:lpstr>
      <vt:lpstr>The Protestant Reformation</vt:lpstr>
      <vt:lpstr>What is the Protestant Reformation?</vt:lpstr>
      <vt:lpstr>Immediate Cause of the Reformation</vt:lpstr>
      <vt:lpstr>Martin Luther</vt:lpstr>
      <vt:lpstr>Luther’s 95 Theses</vt:lpstr>
      <vt:lpstr>Catholic Response</vt:lpstr>
      <vt:lpstr>Important Developments that aid the process to Reformation</vt:lpstr>
      <vt:lpstr>PowerPoint Presentation</vt:lpstr>
      <vt:lpstr>The Catholic Reformation</vt:lpstr>
      <vt:lpstr>PowerPoint Presentation</vt:lpstr>
      <vt:lpstr>The Inquisition</vt:lpstr>
      <vt:lpstr>Jesuits (1540)</vt:lpstr>
      <vt:lpstr>Council of Trent</vt:lpstr>
      <vt:lpstr>Results of Catholic Reformation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Protestant Reformation</dc:title>
  <dc:creator>Conner, Brian</dc:creator>
  <cp:lastModifiedBy>Conner, Brian</cp:lastModifiedBy>
  <cp:revision>7</cp:revision>
  <dcterms:modified xsi:type="dcterms:W3CDTF">2020-11-03T17:55:00Z</dcterms:modified>
</cp:coreProperties>
</file>