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7E8AFE-7461-4E4A-B82E-CC3AA52E800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1BB2C9-5037-4B23-9AA3-9DB17CEAE24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9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8AFE-7461-4E4A-B82E-CC3AA52E800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B2C9-5037-4B23-9AA3-9DB17CEA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2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8AFE-7461-4E4A-B82E-CC3AA52E800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B2C9-5037-4B23-9AA3-9DB17CEA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8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8AFE-7461-4E4A-B82E-CC3AA52E800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B2C9-5037-4B23-9AA3-9DB17CEA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8AFE-7461-4E4A-B82E-CC3AA52E800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B2C9-5037-4B23-9AA3-9DB17CEAE24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90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8AFE-7461-4E4A-B82E-CC3AA52E800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B2C9-5037-4B23-9AA3-9DB17CEA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8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8AFE-7461-4E4A-B82E-CC3AA52E800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B2C9-5037-4B23-9AA3-9DB17CEA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5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8AFE-7461-4E4A-B82E-CC3AA52E800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B2C9-5037-4B23-9AA3-9DB17CEA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8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8AFE-7461-4E4A-B82E-CC3AA52E800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B2C9-5037-4B23-9AA3-9DB17CEA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7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8AFE-7461-4E4A-B82E-CC3AA52E800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B2C9-5037-4B23-9AA3-9DB17CEA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0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8AFE-7461-4E4A-B82E-CC3AA52E800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B2C9-5037-4B23-9AA3-9DB17CEA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4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77E8AFE-7461-4E4A-B82E-CC3AA52E8007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E1BB2C9-5037-4B23-9AA3-9DB17CEA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7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E01D8-C01A-4F7C-B850-B65493344C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4.6: Changing Social Hierarchies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A0B7B-B452-4FFF-82EC-847677310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50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21734-52E0-4BF4-93AB-F8A5919E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36390-2CAB-4684-8F55-2A60993F6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Expulsion of Jews from Spain</a:t>
            </a:r>
          </a:p>
          <a:p>
            <a:pPr lvl="1"/>
            <a:r>
              <a:rPr lang="en-US" dirty="0"/>
              <a:t>Begins with Inquisition</a:t>
            </a:r>
          </a:p>
          <a:p>
            <a:pPr lvl="1"/>
            <a:r>
              <a:rPr lang="en-US" dirty="0"/>
              <a:t>Convert or leave</a:t>
            </a:r>
          </a:p>
        </p:txBody>
      </p:sp>
      <p:pic>
        <p:nvPicPr>
          <p:cNvPr id="6146" name="Picture 2" descr="Epic World History: Expulsion of the Jews from Spain (1492) and Portugal  (1497)">
            <a:extLst>
              <a:ext uri="{FF2B5EF4-FFF2-40B4-BE49-F238E27FC236}">
                <a16:creationId xmlns:a16="http://schemas.microsoft.com/office/drawing/2014/main" id="{F2671F29-8847-46F5-88D1-7D3CF2171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443163"/>
            <a:ext cx="53149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06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07B8D-2822-492F-B39D-3B1E31A1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B03DC-ED0F-400E-B600-BE60ABEBE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Qing Restrictions on Han</a:t>
            </a:r>
          </a:p>
          <a:p>
            <a:pPr lvl="1"/>
            <a:r>
              <a:rPr lang="en-US" dirty="0"/>
              <a:t>“queue” hairstyle</a:t>
            </a:r>
          </a:p>
          <a:p>
            <a:pPr lvl="1"/>
            <a:r>
              <a:rPr lang="en-US" dirty="0"/>
              <a:t>Eight Banner System</a:t>
            </a:r>
          </a:p>
          <a:p>
            <a:pPr lvl="2"/>
            <a:r>
              <a:rPr lang="en-US" dirty="0"/>
              <a:t>Distinguished Manchu elites from commoners</a:t>
            </a:r>
          </a:p>
          <a:p>
            <a:pPr lvl="2"/>
            <a:r>
              <a:rPr lang="en-US" dirty="0"/>
              <a:t>Political and economic privileges</a:t>
            </a:r>
          </a:p>
        </p:txBody>
      </p:sp>
      <p:pic>
        <p:nvPicPr>
          <p:cNvPr id="7170" name="Picture 2" descr="The Manchu queue: One hairstyle to rule them all – SupChina">
            <a:extLst>
              <a:ext uri="{FF2B5EF4-FFF2-40B4-BE49-F238E27FC236}">
                <a16:creationId xmlns:a16="http://schemas.microsoft.com/office/drawing/2014/main" id="{89A808B1-9F4E-4231-8E4E-783461C13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477" y="2914650"/>
            <a:ext cx="4833811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992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5ADE1-F1E4-4DD7-89AB-FA62DA63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AB6FE-E4C1-4661-8D09-CA99FEF6A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D. Imperial conquests and widening global economic opportunities contributed to the formation of new political and economic elites.</a:t>
            </a:r>
          </a:p>
        </p:txBody>
      </p:sp>
    </p:spTree>
    <p:extLst>
      <p:ext uri="{BB962C8B-B14F-4D97-AF65-F5344CB8AC3E}">
        <p14:creationId xmlns:p14="http://schemas.microsoft.com/office/powerpoint/2010/main" val="2515355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5FEC9-E26F-4145-8AAB-2024D4B3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8F4E1-C21E-4541-A90A-7B78D5381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Casta</a:t>
            </a:r>
            <a:r>
              <a:rPr lang="en-US" dirty="0"/>
              <a:t> System</a:t>
            </a:r>
          </a:p>
        </p:txBody>
      </p:sp>
      <p:pic>
        <p:nvPicPr>
          <p:cNvPr id="8196" name="Picture 4" descr="Schulze: Chapter 1: Period 1: 1492-1607 Flashcards | Quizlet">
            <a:extLst>
              <a:ext uri="{FF2B5EF4-FFF2-40B4-BE49-F238E27FC236}">
                <a16:creationId xmlns:a16="http://schemas.microsoft.com/office/drawing/2014/main" id="{8CC89926-F7C4-49D3-AC9A-9831A9B3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93" y="1820862"/>
            <a:ext cx="6732007" cy="46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746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C0A9-3AE1-48AC-BC1D-C02D7740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7102C-D16F-4CEE-B4F0-50397D8B4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 The power of existing political and economic elites fluctuated as the elites confronted new challenges to their ability to affect policies of the increasingly powerful monarchs and leaders. </a:t>
            </a:r>
          </a:p>
        </p:txBody>
      </p:sp>
    </p:spTree>
    <p:extLst>
      <p:ext uri="{BB962C8B-B14F-4D97-AF65-F5344CB8AC3E}">
        <p14:creationId xmlns:p14="http://schemas.microsoft.com/office/powerpoint/2010/main" val="366327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B33E9-D95E-4B9B-A821-004801A7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2A6EB-F10E-4614-9E25-49FFA2DB5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Absolutism</a:t>
            </a:r>
          </a:p>
        </p:txBody>
      </p:sp>
      <p:pic>
        <p:nvPicPr>
          <p:cNvPr id="11266" name="Picture 2" descr="The Myth of Absolutism | History Today">
            <a:extLst>
              <a:ext uri="{FF2B5EF4-FFF2-40B4-BE49-F238E27FC236}">
                <a16:creationId xmlns:a16="http://schemas.microsoft.com/office/drawing/2014/main" id="{1A4C8CEF-2C2A-40D5-B330-7C7705B8C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1092200"/>
            <a:ext cx="42862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17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40DE7-DEA1-4B37-95DA-E86EE586E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8FFE2-51F3-40E1-9C3E-407AD5C9D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European Nobility</a:t>
            </a:r>
          </a:p>
          <a:p>
            <a:pPr lvl="1"/>
            <a:r>
              <a:rPr lang="en-US" dirty="0"/>
              <a:t>Medieval Era</a:t>
            </a:r>
          </a:p>
          <a:p>
            <a:pPr lvl="2"/>
            <a:r>
              <a:rPr lang="en-US" dirty="0"/>
              <a:t>Wealth and power from land</a:t>
            </a:r>
          </a:p>
          <a:p>
            <a:pPr lvl="1"/>
            <a:r>
              <a:rPr lang="en-US" dirty="0"/>
              <a:t>Early Modern Era</a:t>
            </a:r>
          </a:p>
          <a:p>
            <a:pPr lvl="2"/>
            <a:r>
              <a:rPr lang="en-US" dirty="0"/>
              <a:t>Commercial Revolution</a:t>
            </a:r>
          </a:p>
        </p:txBody>
      </p:sp>
      <p:pic>
        <p:nvPicPr>
          <p:cNvPr id="9218" name="Picture 2" descr="Causes and Effects of Absolute Monarchs">
            <a:extLst>
              <a:ext uri="{FF2B5EF4-FFF2-40B4-BE49-F238E27FC236}">
                <a16:creationId xmlns:a16="http://schemas.microsoft.com/office/drawing/2014/main" id="{2372E8AC-A87D-428F-B738-EEDD0215F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85" y="2109788"/>
            <a:ext cx="596519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03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E545-D299-4CC1-8FA6-31FE0373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53394-13FE-4DDC-AF31-2CECF7404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Russian Boyars</a:t>
            </a:r>
          </a:p>
          <a:p>
            <a:pPr lvl="1"/>
            <a:r>
              <a:rPr lang="en-US" dirty="0"/>
              <a:t>Ivan III, IV attempt to weaken power</a:t>
            </a:r>
          </a:p>
          <a:p>
            <a:pPr lvl="1"/>
            <a:r>
              <a:rPr lang="en-US" dirty="0"/>
              <a:t>Deportations, executions</a:t>
            </a:r>
          </a:p>
        </p:txBody>
      </p:sp>
      <p:pic>
        <p:nvPicPr>
          <p:cNvPr id="10242" name="Picture 2" descr="Boyar - Wikipedia">
            <a:extLst>
              <a:ext uri="{FF2B5EF4-FFF2-40B4-BE49-F238E27FC236}">
                <a16:creationId xmlns:a16="http://schemas.microsoft.com/office/drawing/2014/main" id="{5FF7DE38-0081-4470-8014-E256E0D6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361680"/>
            <a:ext cx="3733800" cy="34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60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C670-4BD2-4609-8061-2AABFC2A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4F667-9984-40D2-ABB8-9FD84AC00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Many states adopted practices to accommodate the ethnic and religious diversity of their subjects.</a:t>
            </a:r>
          </a:p>
        </p:txBody>
      </p:sp>
    </p:spTree>
    <p:extLst>
      <p:ext uri="{BB962C8B-B14F-4D97-AF65-F5344CB8AC3E}">
        <p14:creationId xmlns:p14="http://schemas.microsoft.com/office/powerpoint/2010/main" val="13754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7858-16FC-4A17-80B9-E60BBACC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Akbar (Mughal Empire)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6F930-B677-4E5B-9ADE-C2276F32D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hy Akbar the great remains so relevant - Hindustan Times">
            <a:extLst>
              <a:ext uri="{FF2B5EF4-FFF2-40B4-BE49-F238E27FC236}">
                <a16:creationId xmlns:a16="http://schemas.microsoft.com/office/drawing/2014/main" id="{5D5C7EB6-FCD9-49FE-81CE-BE1ED808C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581053" cy="330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AD: Mughal Empire (article) | Khan Academy">
            <a:extLst>
              <a:ext uri="{FF2B5EF4-FFF2-40B4-BE49-F238E27FC236}">
                <a16:creationId xmlns:a16="http://schemas.microsoft.com/office/drawing/2014/main" id="{31CC14C4-31A9-446F-953F-8CAF8A7E6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21" y="1825625"/>
            <a:ext cx="4093579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29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3383-CDA2-4D67-B190-98C5FEEE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Millet System (Ottoman)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45EC0-CD68-49A6-B061-CD30E9B1F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um Millet - Wikiwand">
            <a:extLst>
              <a:ext uri="{FF2B5EF4-FFF2-40B4-BE49-F238E27FC236}">
                <a16:creationId xmlns:a16="http://schemas.microsoft.com/office/drawing/2014/main" id="{55B7A372-3D67-4B22-B854-0F3602D5E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957388"/>
            <a:ext cx="4191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8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FF91-43C2-438A-96A7-D62558A0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Mehmed II (Ottoman)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BD889-4DB6-45BC-961D-20C02AE9C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Partially accepted Jews from Spain</a:t>
            </a:r>
          </a:p>
          <a:p>
            <a:pPr lvl="1"/>
            <a:r>
              <a:rPr lang="en-US" dirty="0"/>
              <a:t>Allowed to worship</a:t>
            </a:r>
          </a:p>
          <a:p>
            <a:pPr lvl="1"/>
            <a:r>
              <a:rPr lang="en-US" dirty="0"/>
              <a:t>Could not live where they wanted</a:t>
            </a:r>
          </a:p>
          <a:p>
            <a:pPr lvl="1"/>
            <a:r>
              <a:rPr lang="en-US" dirty="0"/>
              <a:t>Could not hold top gov’t positions</a:t>
            </a:r>
          </a:p>
        </p:txBody>
      </p:sp>
      <p:pic>
        <p:nvPicPr>
          <p:cNvPr id="3074" name="Picture 2" descr="Ottoman Expansion under Mehmed II | History Today">
            <a:extLst>
              <a:ext uri="{FF2B5EF4-FFF2-40B4-BE49-F238E27FC236}">
                <a16:creationId xmlns:a16="http://schemas.microsoft.com/office/drawing/2014/main" id="{CE221349-F737-4E2C-97AC-59475E6B6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777875"/>
            <a:ext cx="38576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9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9BD5-B7A9-4802-8A77-FF7D86F2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D1373-5367-4E76-B76D-1ADBCA035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 Many states utilized the economic, political, and military contributions of different ethnic or religious groups.</a:t>
            </a:r>
          </a:p>
        </p:txBody>
      </p:sp>
    </p:spTree>
    <p:extLst>
      <p:ext uri="{BB962C8B-B14F-4D97-AF65-F5344CB8AC3E}">
        <p14:creationId xmlns:p14="http://schemas.microsoft.com/office/powerpoint/2010/main" val="117957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DB440-F3E6-40A6-9916-053B2F62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8402C-4136-469B-B50E-C4EE94DE6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Janissaries</a:t>
            </a:r>
          </a:p>
        </p:txBody>
      </p:sp>
      <p:pic>
        <p:nvPicPr>
          <p:cNvPr id="4098" name="Picture 2" descr="The Janissaries - The Elite Soldiers of the Turkish Empire | by Peter  Preskar | History of Yesterday">
            <a:extLst>
              <a:ext uri="{FF2B5EF4-FFF2-40B4-BE49-F238E27FC236}">
                <a16:creationId xmlns:a16="http://schemas.microsoft.com/office/drawing/2014/main" id="{292EB489-0802-43FA-8CF2-6EF7B51BB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1825625"/>
            <a:ext cx="6762750" cy="45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9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5CE1B-DA1B-49D5-B3AF-8C80A105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5D819-7D1C-4DE0-98F8-32A0418AC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Some states suppressed diversity or limited certain groups in society, politics, or the economy.</a:t>
            </a:r>
          </a:p>
        </p:txBody>
      </p:sp>
    </p:spTree>
    <p:extLst>
      <p:ext uri="{BB962C8B-B14F-4D97-AF65-F5344CB8AC3E}">
        <p14:creationId xmlns:p14="http://schemas.microsoft.com/office/powerpoint/2010/main" val="3822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C51D-7237-4188-B9B2-C85623CD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D59C6-4235-48A9-9D3E-A89A350D7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Aurangzeb</a:t>
            </a:r>
          </a:p>
        </p:txBody>
      </p:sp>
      <p:pic>
        <p:nvPicPr>
          <p:cNvPr id="5122" name="Picture 2" descr="The Truth About Aurangzeb - Open The Magazine">
            <a:extLst>
              <a:ext uri="{FF2B5EF4-FFF2-40B4-BE49-F238E27FC236}">
                <a16:creationId xmlns:a16="http://schemas.microsoft.com/office/drawing/2014/main" id="{A4640CBB-42AF-4471-86EA-391325FB8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24" y="1943100"/>
            <a:ext cx="6961676" cy="46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7571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11</TotalTime>
  <Words>211</Words>
  <Application>Microsoft Office PowerPoint</Application>
  <PresentationFormat>Widescreen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Corbel</vt:lpstr>
      <vt:lpstr>Basis</vt:lpstr>
      <vt:lpstr>Topic 4.6: Changing Social Hierarchies</vt:lpstr>
      <vt:lpstr>PowerPoint Presentation</vt:lpstr>
      <vt:lpstr>Akbar (Mughal Empire)</vt:lpstr>
      <vt:lpstr>Millet System (Ottoman)</vt:lpstr>
      <vt:lpstr>Mehmed II (Ottoman)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4.6: Changing Social Hierarchies</dc:title>
  <dc:creator>Conner, Brian</dc:creator>
  <cp:lastModifiedBy>Conner, Brian</cp:lastModifiedBy>
  <cp:revision>1</cp:revision>
  <dcterms:created xsi:type="dcterms:W3CDTF">2021-11-17T13:43:43Z</dcterms:created>
  <dcterms:modified xsi:type="dcterms:W3CDTF">2021-11-17T13:55:25Z</dcterms:modified>
</cp:coreProperties>
</file>